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2"/>
  </p:notesMasterIdLst>
  <p:sldIdLst>
    <p:sldId id="256" r:id="rId2"/>
    <p:sldId id="342" r:id="rId3"/>
    <p:sldId id="352" r:id="rId4"/>
    <p:sldId id="363" r:id="rId5"/>
    <p:sldId id="257" r:id="rId6"/>
    <p:sldId id="290" r:id="rId7"/>
    <p:sldId id="336" r:id="rId8"/>
    <p:sldId id="261" r:id="rId9"/>
    <p:sldId id="297" r:id="rId10"/>
    <p:sldId id="343" r:id="rId11"/>
    <p:sldId id="262" r:id="rId12"/>
    <p:sldId id="339" r:id="rId13"/>
    <p:sldId id="291" r:id="rId14"/>
    <p:sldId id="308" r:id="rId15"/>
    <p:sldId id="310" r:id="rId16"/>
    <p:sldId id="311" r:id="rId17"/>
    <p:sldId id="312" r:id="rId18"/>
    <p:sldId id="313" r:id="rId19"/>
    <p:sldId id="341" r:id="rId20"/>
    <p:sldId id="285" r:id="rId21"/>
    <p:sldId id="298" r:id="rId22"/>
    <p:sldId id="292" r:id="rId23"/>
    <p:sldId id="264" r:id="rId24"/>
    <p:sldId id="303" r:id="rId25"/>
    <p:sldId id="302" r:id="rId26"/>
    <p:sldId id="304" r:id="rId27"/>
    <p:sldId id="306" r:id="rId28"/>
    <p:sldId id="314" r:id="rId29"/>
    <p:sldId id="315" r:id="rId30"/>
    <p:sldId id="344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07" r:id="rId39"/>
    <p:sldId id="293" r:id="rId40"/>
    <p:sldId id="305" r:id="rId41"/>
    <p:sldId id="299" r:id="rId42"/>
    <p:sldId id="324" r:id="rId43"/>
    <p:sldId id="325" r:id="rId44"/>
    <p:sldId id="301" r:id="rId45"/>
    <p:sldId id="340" r:id="rId46"/>
    <p:sldId id="347" r:id="rId47"/>
    <p:sldId id="349" r:id="rId48"/>
    <p:sldId id="348" r:id="rId49"/>
    <p:sldId id="346" r:id="rId50"/>
    <p:sldId id="294" r:id="rId51"/>
    <p:sldId id="265" r:id="rId52"/>
    <p:sldId id="327" r:id="rId53"/>
    <p:sldId id="328" r:id="rId54"/>
    <p:sldId id="269" r:id="rId55"/>
    <p:sldId id="329" r:id="rId56"/>
    <p:sldId id="355" r:id="rId57"/>
    <p:sldId id="353" r:id="rId58"/>
    <p:sldId id="354" r:id="rId59"/>
    <p:sldId id="356" r:id="rId60"/>
    <p:sldId id="357" r:id="rId61"/>
    <p:sldId id="350" r:id="rId62"/>
    <p:sldId id="295" r:id="rId63"/>
    <p:sldId id="266" r:id="rId64"/>
    <p:sldId id="362" r:id="rId65"/>
    <p:sldId id="345" r:id="rId66"/>
    <p:sldId id="270" r:id="rId67"/>
    <p:sldId id="338" r:id="rId68"/>
    <p:sldId id="330" r:id="rId69"/>
    <p:sldId id="331" r:id="rId70"/>
    <p:sldId id="332" r:id="rId71"/>
    <p:sldId id="333" r:id="rId72"/>
    <p:sldId id="334" r:id="rId73"/>
    <p:sldId id="335" r:id="rId74"/>
    <p:sldId id="351" r:id="rId75"/>
    <p:sldId id="296" r:id="rId76"/>
    <p:sldId id="271" r:id="rId77"/>
    <p:sldId id="272" r:id="rId78"/>
    <p:sldId id="280" r:id="rId79"/>
    <p:sldId id="365" r:id="rId80"/>
    <p:sldId id="276" r:id="rId81"/>
    <p:sldId id="281" r:id="rId82"/>
    <p:sldId id="323" r:id="rId83"/>
    <p:sldId id="360" r:id="rId84"/>
    <p:sldId id="358" r:id="rId85"/>
    <p:sldId id="359" r:id="rId86"/>
    <p:sldId id="364" r:id="rId87"/>
    <p:sldId id="361" r:id="rId88"/>
    <p:sldId id="258" r:id="rId89"/>
    <p:sldId id="259" r:id="rId90"/>
    <p:sldId id="260" r:id="rId9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3A90A-17E2-4AB0-A136-CF48D32663D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100FD-77BA-4935-9F13-6AABD6BA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3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EE37-9176-46D5-972D-469CDD3DAC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7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2AB8-4B07-4458-82CC-7D5A4213EE2B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3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2AB8-4B07-4458-82CC-7D5A4213EE2B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85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2AB8-4B07-4458-82CC-7D5A4213EE2B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0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hs.wisconsin.gov/birthto3/index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ealthychildren.org/English/ages-stages/toddler/Pages/Assessing-Developmental-Delays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hs.wisconsin.gov/birthto3/family/referrals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ollyanna.kabara@cuw.edu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utismspeaks.org/what-autism/symptom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-chat.org/mchat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h.org.au/genmed/clinical_resources/CHecklist_for_Autism_in_Toddlers_CHA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tat.vueinnovations.com/abou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firstwords.fsu.edu/pdf/checklist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njaap.org/uploadfiles/documents/PCORE/CAN/SWYC/POSI%20Scoring%20Guide%2011-25-13%20v2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pspublish.com/store/p/2954/social-communication-questionnaire-scq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y-tools.com/cast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entalhealth.ca/index.php?m=survey&amp;ID=27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utismspeaks.org/family-services/resource-guid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uwm.edu/psychology/clinic/child-neuropsychology-specialty-clinic-2/" TargetMode="External"/><Relationship Id="rId7" Type="http://schemas.openxmlformats.org/officeDocument/2006/relationships/hyperlink" Target="https://www.glassmanneuropsychology.com/" TargetMode="External"/><Relationship Id="rId2" Type="http://schemas.openxmlformats.org/officeDocument/2006/relationships/hyperlink" Target="https://www.chw.org/medical-care/neuroscience/programs-and-services/neuropsych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dnta.com/" TargetMode="External"/><Relationship Id="rId5" Type="http://schemas.openxmlformats.org/officeDocument/2006/relationships/hyperlink" Target="https://www.aurorahealthcare.org/doctors/gregory-wochos-phd" TargetMode="External"/><Relationship Id="rId4" Type="http://schemas.openxmlformats.org/officeDocument/2006/relationships/hyperlink" Target="https://www.aurorahealthcare.org/doctors/frank-j-gallo-phd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hq.org/resource/nichq-vanderbilt-assessment-scales" TargetMode="External"/><Relationship Id="rId2" Type="http://schemas.openxmlformats.org/officeDocument/2006/relationships/hyperlink" Target="https://www.nichq.org/sites/default/files/resource-file/NICHQ-Vanderbilt-Assessment-Scal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hs.com/MHS-Assessment?prodname=conners3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eattlechildrens.org/globalassets/documents/healthcare-professionals/pal/7.2-adhd-resources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ttlechildrens.org/conditions/brain-nervous-system-mental-conditions/depression/?gclid=Cj0KCQiAgf3gBRDtARIsABgdL3m6Fu_ZlDgwe25T8nKfWyBlVDbb9R07ntBahqOlanBJm3kplFmYsVIaAknoEALw_wc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iocdf.org/wp-content/uploads/2014/08/Assessment-Tools.pdf" TargetMode="External"/><Relationship Id="rId2" Type="http://schemas.openxmlformats.org/officeDocument/2006/relationships/hyperlink" Target="https://www.phqscreeners.com/sites/g/files/g10016261/f/201412/instructions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gratedhealthcareyork.com/introduction-to-cognitive-behavioural-therapy-cbt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a.org/ptsd-guideline/patients-and-families/exposure-therapy.aspx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rogersbh.org/what-we-treat/ocd-anxiety/ocd-anxiety-outpatient-services" TargetMode="External"/><Relationship Id="rId2" Type="http://schemas.openxmlformats.org/officeDocument/2006/relationships/hyperlink" Target="https://rogersbh.org/what-we-treat/ocd-anxiety/ocd-and-anxiety-residential-services/adolescent-center-ocd-and-anxie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nterforanxietydisorders.net/" TargetMode="External"/><Relationship Id="rId5" Type="http://schemas.openxmlformats.org/officeDocument/2006/relationships/hyperlink" Target="http://www.cornerstonecounseling.com/" TargetMode="External"/><Relationship Id="rId4" Type="http://schemas.openxmlformats.org/officeDocument/2006/relationships/hyperlink" Target="https://iocdf.org/about-ocd/treatment/erp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adaa.org/understanding-anxiety/depression/symptoms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ad-pc.org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qscreeners.com/sites/g/files/g10016261/f/201412/instructions.pdf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phqscreeners.com/select-screener/36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creeningtime.org/star-center/#/screening-tools#top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americanbehavioralclinics.com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ty.milwaukee.gov/EN/DHHS/BHD/Wraparound-Milwaukee" TargetMode="External"/><Relationship Id="rId2" Type="http://schemas.openxmlformats.org/officeDocument/2006/relationships/hyperlink" Target="https://county.milwaukee.gov/EN/DHHS/BHD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gesandstages.com/about-asq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raparoundmke.com/programs/mutt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rediclinic.com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rogersbh.org/what-we-treat/eating-disorders/eating-disorder-outpatient-services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rogersbh.org/what-we-treat/eating-disorders/eating-disorder-residential-services/eating-disorder-center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aurorahealthcare.org/services/behavioral-health-addiction/eating-disorders-programs/levels-of-care#InpatientProgram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therediclinic.com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attlechildrens.org/conditions/brain-nervous-system-mental-conditions/depression/?gclid=Cj0KCQiAgf3gBRDtARIsABgdL3m6Fu_ZlDgwe25T8nKfWyBlVDbb9R07ntBahqOlanBJm3kplFmYsVIaAknoEALw_wcB" TargetMode="External"/><Relationship Id="rId3" Type="http://schemas.openxmlformats.org/officeDocument/2006/relationships/hyperlink" Target="http://www.uptodate.com/" TargetMode="External"/><Relationship Id="rId7" Type="http://schemas.openxmlformats.org/officeDocument/2006/relationships/hyperlink" Target="https://www.nimh.nih.gov/health/topics" TargetMode="External"/><Relationship Id="rId2" Type="http://schemas.openxmlformats.org/officeDocument/2006/relationships/hyperlink" Target="http://www.cdc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ap.org/" TargetMode="External"/><Relationship Id="rId5" Type="http://schemas.openxmlformats.org/officeDocument/2006/relationships/hyperlink" Target="https://www.dhs.wisconsin.gov/birthto3/index.htm" TargetMode="External"/><Relationship Id="rId4" Type="http://schemas.openxmlformats.org/officeDocument/2006/relationships/hyperlink" Target="http://www.autismspeaks.org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file:///\\CUW-Storage.cuw.edu\users\pkabara\My%20Documents\Scholarship\2018\%0dhttps:\www.uspreventiveservicestaskforce.org\Home\GetFileByID\218%0d" TargetMode="External"/><Relationship Id="rId2" Type="http://schemas.openxmlformats.org/officeDocument/2006/relationships/hyperlink" Target="http://www.chadd.org/Understanding-ADHD/About-ADHD/Data-and-Statistics/General-Prevalence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.unc.edu/pediatrics/education/current-residents/resources/clinical/unc-general-pediatric-clinic-documents/behavior/screen-for-child-anxiety-related-disorders-scared-parent-form/vie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chatscreen.com/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rorahealthcare.org/services/behavioral-health-addiction/child-and-adolescent" TargetMode="External"/><Relationship Id="rId3" Type="http://schemas.openxmlformats.org/officeDocument/2006/relationships/hyperlink" Target="https://www.chw.org/medical-care/psychiatry-and-behavioral-medicine" TargetMode="External"/><Relationship Id="rId7" Type="http://schemas.openxmlformats.org/officeDocument/2006/relationships/hyperlink" Target="http://www.rogersbh.org/" TargetMode="External"/><Relationship Id="rId2" Type="http://schemas.openxmlformats.org/officeDocument/2006/relationships/hyperlink" Target="http://www.chw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lthychildren.org/English/health-issues/conditions/Autism/Pages/How-Doctors-Screen-for-Autism.aspx" TargetMode="External"/><Relationship Id="rId5" Type="http://schemas.openxmlformats.org/officeDocument/2006/relationships/hyperlink" Target="http://communities.autismspeaks.org/site/c.ihLPK1PDLoF/b.7501157/k.8319/Autism_Speaks_in_Wisconsin.htm" TargetMode="External"/><Relationship Id="rId4" Type="http://schemas.openxmlformats.org/officeDocument/2006/relationships/hyperlink" Target="https://www.chw.org/medical-care/psychiatry-and-behavioral-medicine/mental-health/crisis-ca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Pediatric behavioral health and psychological health pearls for the primary care provider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Pollyanna Kabara, MS, PA-C</a:t>
            </a:r>
          </a:p>
          <a:p>
            <a:r>
              <a:rPr lang="en-US" dirty="0" smtClean="0"/>
              <a:t>Concordia University Wisconsin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9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 Flags in infant development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Unable to sit alone by age 9 months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Unable to transfer objects from hand to hand by age 1 year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Abnormal pincer grip or grasp by age 15 months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Unable to walk alone by 18 months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Failure to speak recognizable words by 2 </a:t>
            </a:r>
            <a:r>
              <a:rPr lang="en-US" altLang="en-US" dirty="0" smtClean="0"/>
              <a:t>years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Developmental pattern is falling off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51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</a:t>
            </a:r>
            <a:r>
              <a:rPr lang="en-US" dirty="0"/>
              <a:t>patient </a:t>
            </a:r>
            <a:r>
              <a:rPr lang="en-US" dirty="0" smtClean="0"/>
              <a:t>referral</a:t>
            </a:r>
            <a:r>
              <a:rPr lang="en-US" dirty="0"/>
              <a:t> </a:t>
            </a:r>
            <a:r>
              <a:rPr lang="en-US" dirty="0" smtClean="0"/>
              <a:t>for patients who have developmental delay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Birth to Three Program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www.dhs.wisconsin.gov/birthto3/index.htm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 smtClean="0"/>
              <a:t>If </a:t>
            </a:r>
            <a:r>
              <a:rPr lang="en-US" dirty="0" smtClean="0"/>
              <a:t>over the age of three, refer individually to appropriate specialists</a:t>
            </a:r>
          </a:p>
          <a:p>
            <a:pPr lvl="1"/>
            <a:r>
              <a:rPr lang="en-US" dirty="0" smtClean="0"/>
              <a:t>OT</a:t>
            </a:r>
          </a:p>
          <a:p>
            <a:pPr lvl="1"/>
            <a:r>
              <a:rPr lang="en-US" dirty="0" smtClean="0"/>
              <a:t>PT</a:t>
            </a:r>
          </a:p>
          <a:p>
            <a:pPr lvl="1"/>
            <a:r>
              <a:rPr lang="en-US" dirty="0" smtClean="0"/>
              <a:t>SLP</a:t>
            </a:r>
          </a:p>
          <a:p>
            <a:pPr lvl="1"/>
            <a:r>
              <a:rPr lang="en-US" dirty="0" smtClean="0"/>
              <a:t>Audiology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0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539" y="104712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Nice resource for parents with high </a:t>
            </a:r>
            <a:r>
              <a:rPr lang="en-US" dirty="0"/>
              <a:t>health literacy </a:t>
            </a:r>
            <a:r>
              <a:rPr lang="en-US" sz="2700" dirty="0">
                <a:hlinkClick r:id="rId2"/>
              </a:rPr>
              <a:t>https://</a:t>
            </a:r>
            <a:r>
              <a:rPr lang="en-US" sz="2700" dirty="0" smtClean="0">
                <a:hlinkClick r:id="rId2"/>
              </a:rPr>
              <a:t>www.healthychildren.org/English/ages-stages/toddler/Pages/Assessing-Developmental-Delays.aspx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0354" y="1496470"/>
            <a:ext cx="6612661" cy="524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5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intervention</a:t>
            </a:r>
            <a:br>
              <a:rPr lang="en-US" dirty="0" smtClean="0"/>
            </a:br>
            <a:r>
              <a:rPr lang="en-US" dirty="0" smtClean="0"/>
              <a:t>(Birth to three program 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4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to </a:t>
            </a:r>
            <a:r>
              <a:rPr lang="en-US" dirty="0" smtClean="0"/>
              <a:t>Three: AKA, Early </a:t>
            </a:r>
            <a:r>
              <a:rPr lang="en-US" dirty="0" smtClean="0"/>
              <a:t>Intervention (EI)</a:t>
            </a:r>
            <a:br>
              <a:rPr lang="en-US" dirty="0" smtClean="0"/>
            </a:br>
            <a:r>
              <a:rPr lang="en-US" dirty="0" smtClean="0"/>
              <a:t>Part C of the Individuals with Disabilities Education 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242" y="2165259"/>
            <a:ext cx="72048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9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to Three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Wisconsin Birth to 3 Program is committed to serving children under the age of 3 with developmental delays and disabilities and their families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We work to enhance the child’s development and support the family’s knowledge, skills and abilities as they interact with and raise their child.</a:t>
            </a:r>
          </a:p>
        </p:txBody>
      </p:sp>
    </p:spTree>
    <p:extLst>
      <p:ext uri="{BB962C8B-B14F-4D97-AF65-F5344CB8AC3E}">
        <p14:creationId xmlns:p14="http://schemas.microsoft.com/office/powerpoint/2010/main" val="382449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002" y="66514"/>
            <a:ext cx="9905998" cy="1478570"/>
          </a:xfrm>
        </p:spPr>
        <p:txBody>
          <a:bodyPr/>
          <a:lstStyle/>
          <a:p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66" y="1175657"/>
            <a:ext cx="8908868" cy="5682343"/>
          </a:xfrm>
        </p:spPr>
        <p:txBody>
          <a:bodyPr>
            <a:normAutofit/>
          </a:bodyPr>
          <a:lstStyle/>
          <a:p>
            <a:r>
              <a:rPr lang="en-US" dirty="0" smtClean="0"/>
              <a:t>Age: birth - 36 months</a:t>
            </a:r>
          </a:p>
          <a:p>
            <a:r>
              <a:rPr lang="en-US" dirty="0" smtClean="0"/>
              <a:t>Diagnosed disability OR</a:t>
            </a:r>
          </a:p>
          <a:p>
            <a:r>
              <a:rPr lang="en-US" dirty="0" smtClean="0"/>
              <a:t>Significant delay (25%) in one or more areas</a:t>
            </a:r>
          </a:p>
          <a:p>
            <a:pPr lvl="1"/>
            <a:r>
              <a:rPr lang="en-US" dirty="0" smtClean="0"/>
              <a:t>Cognitive development</a:t>
            </a:r>
          </a:p>
          <a:p>
            <a:pPr lvl="1"/>
            <a:r>
              <a:rPr lang="en-US" dirty="0" smtClean="0"/>
              <a:t>Physical/motor development</a:t>
            </a:r>
          </a:p>
          <a:p>
            <a:pPr lvl="1"/>
            <a:r>
              <a:rPr lang="en-US" dirty="0" smtClean="0"/>
              <a:t>Speech and language</a:t>
            </a:r>
          </a:p>
          <a:p>
            <a:pPr lvl="1"/>
            <a:r>
              <a:rPr lang="en-US" dirty="0" smtClean="0"/>
              <a:t>Social/emotional</a:t>
            </a:r>
          </a:p>
          <a:p>
            <a:pPr lvl="1"/>
            <a:r>
              <a:rPr lang="en-US" dirty="0" smtClean="0"/>
              <a:t>Adaptive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If </a:t>
            </a:r>
            <a:r>
              <a:rPr lang="en-US" dirty="0" smtClean="0"/>
              <a:t>the child is eligible, an Individualized Family Service Plan (IFSP) is developed with the family outlining concerns, what strategies, and what early interventions services will be provided. A service coordinator assists in locating these recommended services.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151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4" y="1741714"/>
            <a:ext cx="10028508" cy="40494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is involved: PT, OT, Communication services, </a:t>
            </a:r>
            <a:r>
              <a:rPr lang="en-US" dirty="0"/>
              <a:t>E</a:t>
            </a:r>
            <a:r>
              <a:rPr lang="en-US" dirty="0" smtClean="0"/>
              <a:t>ducation services, Family education developmental, etc. </a:t>
            </a:r>
          </a:p>
          <a:p>
            <a:r>
              <a:rPr lang="en-US" dirty="0" smtClean="0"/>
              <a:t>Focused on enhancing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Sensory awareness</a:t>
            </a:r>
          </a:p>
          <a:p>
            <a:pPr lvl="1"/>
            <a:r>
              <a:rPr lang="en-US" dirty="0" smtClean="0"/>
              <a:t>Cognition</a:t>
            </a:r>
          </a:p>
          <a:p>
            <a:pPr lvl="1"/>
            <a:r>
              <a:rPr lang="en-US" dirty="0" smtClean="0"/>
              <a:t>Gross and fine motor skills</a:t>
            </a:r>
          </a:p>
          <a:p>
            <a:pPr lvl="1"/>
            <a:r>
              <a:rPr lang="en-US" dirty="0" smtClean="0"/>
              <a:t>Social development</a:t>
            </a:r>
          </a:p>
          <a:p>
            <a:pPr lvl="1"/>
            <a:r>
              <a:rPr lang="en-US" dirty="0" smtClean="0"/>
              <a:t>Adaptive living skills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53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87" y="156964"/>
            <a:ext cx="9905998" cy="1478570"/>
          </a:xfrm>
        </p:spPr>
        <p:txBody>
          <a:bodyPr/>
          <a:lstStyle/>
          <a:p>
            <a:r>
              <a:rPr lang="en-US" dirty="0" smtClean="0"/>
              <a:t>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10" y="1352504"/>
            <a:ext cx="10246222" cy="470866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www.dhs.wisconsin.gov/birthto3/family/referrals.htm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Each </a:t>
            </a:r>
            <a:r>
              <a:rPr lang="en-US" dirty="0" smtClean="0"/>
              <a:t>county of the state has established referral network</a:t>
            </a:r>
          </a:p>
          <a:p>
            <a:r>
              <a:rPr lang="en-US" dirty="0" smtClean="0"/>
              <a:t>These members are part of network and can make a referral: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Health care providers</a:t>
            </a:r>
          </a:p>
          <a:p>
            <a:pPr lvl="1"/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Child care providers</a:t>
            </a:r>
          </a:p>
          <a:p>
            <a:pPr lvl="1"/>
            <a:r>
              <a:rPr lang="en-US" dirty="0" smtClean="0"/>
              <a:t>Public health nurses</a:t>
            </a:r>
          </a:p>
          <a:p>
            <a:pPr lvl="1"/>
            <a:r>
              <a:rPr lang="en-US" dirty="0" smtClean="0"/>
              <a:t>Hospitals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78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Waukesha county referral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600" y="1654684"/>
            <a:ext cx="7580910" cy="50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2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obtain the PPT of the Presentation please email me at </a:t>
            </a:r>
            <a:r>
              <a:rPr lang="en-US" dirty="0" smtClean="0">
                <a:hlinkClick r:id="rId2"/>
              </a:rPr>
              <a:t>Pollyanna.kabara@cuw.edu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5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to three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Quattrocento"/>
                <a:ea typeface="Quattrocento"/>
                <a:cs typeface="Quattrocento"/>
                <a:sym typeface="Quattrocento"/>
              </a:rPr>
              <a:t>Coordinator of Services</a:t>
            </a:r>
          </a:p>
          <a:p>
            <a:pPr lvl="0">
              <a:spcBef>
                <a:spcPts val="5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Quattrocento"/>
                <a:ea typeface="Quattrocento"/>
                <a:cs typeface="Quattrocento"/>
                <a:sym typeface="Quattrocento"/>
              </a:rPr>
              <a:t> Early Education Programs</a:t>
            </a:r>
          </a:p>
          <a:p>
            <a:pPr lvl="0">
              <a:spcBef>
                <a:spcPts val="5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Quattrocento"/>
                <a:ea typeface="Quattrocento"/>
                <a:cs typeface="Quattrocento"/>
                <a:sym typeface="Quattrocento"/>
              </a:rPr>
              <a:t> OT/PT/Speech/Nursing/Social Work</a:t>
            </a:r>
          </a:p>
          <a:p>
            <a:pPr lvl="0">
              <a:spcBef>
                <a:spcPts val="5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Quattrocento"/>
                <a:ea typeface="Quattrocento"/>
                <a:cs typeface="Quattrocento"/>
                <a:sym typeface="Quattrocento"/>
              </a:rPr>
              <a:t> Parent Support Services</a:t>
            </a:r>
          </a:p>
          <a:p>
            <a:pPr lvl="0">
              <a:spcBef>
                <a:spcPts val="5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Quattrocento"/>
                <a:ea typeface="Quattrocento"/>
                <a:cs typeface="Quattrocento"/>
                <a:sym typeface="Quattrocento"/>
              </a:rPr>
              <a:t> Assistive technology devices and services</a:t>
            </a:r>
          </a:p>
          <a:p>
            <a:pPr lvl="0">
              <a:spcBef>
                <a:spcPts val="5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Quattrocento"/>
                <a:ea typeface="Quattrocento"/>
                <a:cs typeface="Quattrocento"/>
                <a:sym typeface="Quattrocento"/>
              </a:rPr>
              <a:t> Audiology</a:t>
            </a:r>
          </a:p>
          <a:p>
            <a:pPr lvl="0">
              <a:spcBef>
                <a:spcPts val="5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Quattrocento"/>
                <a:ea typeface="Quattrocento"/>
                <a:cs typeface="Quattrocento"/>
                <a:sym typeface="Quattrocento"/>
              </a:rPr>
              <a:t> Vision</a:t>
            </a:r>
          </a:p>
          <a:p>
            <a:pPr lvl="0">
              <a:spcBef>
                <a:spcPts val="56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Quattrocento"/>
                <a:ea typeface="Quattrocento"/>
                <a:cs typeface="Quattrocento"/>
                <a:sym typeface="Quattrocento"/>
              </a:rPr>
              <a:t>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953782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to three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Termination occurs in one of two ways:</a:t>
            </a:r>
          </a:p>
          <a:p>
            <a:pPr lvl="1"/>
            <a:r>
              <a:rPr lang="en-US" sz="2800" dirty="0" smtClean="0"/>
              <a:t>Child turns three years old</a:t>
            </a:r>
          </a:p>
          <a:p>
            <a:pPr lvl="1"/>
            <a:r>
              <a:rPr lang="en-US" sz="2800" dirty="0" smtClean="0"/>
              <a:t>Previously identified developmental gaps have resolved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4880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Autism spectrum disorder (ASD)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25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presenting signs and symptoms of </a:t>
            </a:r>
            <a:r>
              <a:rPr lang="en-US" dirty="0" smtClean="0"/>
              <a:t>autism </a:t>
            </a:r>
            <a:r>
              <a:rPr lang="en-US" dirty="0"/>
              <a:t>spectrum </a:t>
            </a:r>
            <a:r>
              <a:rPr lang="en-US" dirty="0" smtClean="0"/>
              <a:t>disorder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63337"/>
            <a:ext cx="9905999" cy="502484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 Language</a:t>
            </a:r>
            <a:r>
              <a:rPr lang="en-US" i="1" dirty="0"/>
              <a:t> </a:t>
            </a:r>
            <a:r>
              <a:rPr lang="en-US" dirty="0"/>
              <a:t>delays or peculiar speech </a:t>
            </a:r>
            <a:r>
              <a:rPr lang="en-US" dirty="0" smtClean="0"/>
              <a:t>patterns</a:t>
            </a:r>
            <a:r>
              <a:rPr lang="en-US" dirty="0"/>
              <a:t>      </a:t>
            </a:r>
          </a:p>
          <a:p>
            <a:pPr>
              <a:buFont typeface="Arial"/>
              <a:buChar char="•"/>
            </a:pPr>
            <a:r>
              <a:rPr lang="en-US" dirty="0"/>
              <a:t>Social delays - poor eye contact, resists touching, appears "tuned out", poor interactions and lack of interest in peers and family members </a:t>
            </a:r>
          </a:p>
          <a:p>
            <a:pPr>
              <a:buFont typeface="Arial"/>
              <a:buChar char="•"/>
            </a:pPr>
            <a:r>
              <a:rPr lang="en-US" dirty="0" smtClean="0"/>
              <a:t>Unusual </a:t>
            </a:r>
            <a:r>
              <a:rPr lang="en-US" dirty="0"/>
              <a:t>response to sensory stimuli  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Intellectual ability varies</a:t>
            </a:r>
          </a:p>
          <a:p>
            <a:pPr>
              <a:buFont typeface="Arial"/>
              <a:buChar char="•"/>
            </a:pPr>
            <a:r>
              <a:rPr lang="en-US" dirty="0" smtClean="0"/>
              <a:t>Ritualistic </a:t>
            </a:r>
            <a:r>
              <a:rPr lang="en-US" dirty="0"/>
              <a:t>movements and/or obsessive compulsive </a:t>
            </a:r>
            <a:r>
              <a:rPr lang="en-US" dirty="0" smtClean="0"/>
              <a:t>behaviors </a:t>
            </a:r>
            <a:r>
              <a:rPr lang="en-US" dirty="0"/>
              <a:t>    </a:t>
            </a:r>
          </a:p>
          <a:p>
            <a:pPr>
              <a:buFont typeface="Arial"/>
              <a:buChar char="•"/>
            </a:pPr>
            <a:r>
              <a:rPr lang="en-US" dirty="0"/>
              <a:t>Extreme hyperactivity </a:t>
            </a:r>
            <a:r>
              <a:rPr lang="en-US" i="1" dirty="0"/>
              <a:t>or</a:t>
            </a:r>
            <a:r>
              <a:rPr lang="en-US" dirty="0"/>
              <a:t> passivity (They are “good” babies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Absence of symbolic play      </a:t>
            </a:r>
          </a:p>
          <a:p>
            <a:pPr>
              <a:buFont typeface="Arial"/>
              <a:buChar char="•"/>
            </a:pPr>
            <a:r>
              <a:rPr lang="en-US" dirty="0"/>
              <a:t>Most children have a normal physical appearance and  physical examination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99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293" y="113420"/>
            <a:ext cx="9905998" cy="14785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Signs and symptoms </a:t>
            </a:r>
            <a:r>
              <a:rPr lang="en-US" sz="2400" dirty="0" smtClean="0"/>
              <a:t>of Autism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www.autismspeaks.org/what-autism/symptoms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6090" y="1245326"/>
            <a:ext cx="7752736" cy="55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76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flags for </a:t>
            </a:r>
            <a:r>
              <a:rPr lang="en-US" dirty="0" err="1" smtClean="0"/>
              <a:t>asd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59724"/>
          </a:xfrm>
        </p:spPr>
        <p:txBody>
          <a:bodyPr>
            <a:normAutofit/>
          </a:bodyPr>
          <a:lstStyle/>
          <a:p>
            <a:r>
              <a:rPr lang="en-US" dirty="0"/>
              <a:t>No declarative pointing</a:t>
            </a:r>
          </a:p>
          <a:p>
            <a:r>
              <a:rPr lang="en-US" dirty="0"/>
              <a:t>Failing 2 </a:t>
            </a:r>
            <a:r>
              <a:rPr lang="en-US" dirty="0" smtClean="0"/>
              <a:t>y/o </a:t>
            </a:r>
            <a:r>
              <a:rPr lang="en-US" dirty="0"/>
              <a:t>screening (autism screening </a:t>
            </a:r>
            <a:r>
              <a:rPr lang="en-US" dirty="0" smtClean="0"/>
              <a:t>checklist- MCHAT) </a:t>
            </a:r>
            <a:endParaRPr lang="en-US" dirty="0"/>
          </a:p>
          <a:p>
            <a:r>
              <a:rPr lang="en-US" dirty="0"/>
              <a:t>No babbling by 12 months of age</a:t>
            </a:r>
          </a:p>
          <a:p>
            <a:r>
              <a:rPr lang="en-US" dirty="0"/>
              <a:t>No pointing or gestures by 12 months</a:t>
            </a:r>
          </a:p>
          <a:p>
            <a:r>
              <a:rPr lang="en-US" dirty="0"/>
              <a:t>No single words by 18 months</a:t>
            </a:r>
          </a:p>
          <a:p>
            <a:r>
              <a:rPr lang="en-US" dirty="0"/>
              <a:t> No two word phrases by 2 years of age</a:t>
            </a:r>
          </a:p>
          <a:p>
            <a:r>
              <a:rPr lang="en-US" dirty="0"/>
              <a:t> </a:t>
            </a:r>
            <a:r>
              <a:rPr lang="en-US" b="1" i="1" dirty="0"/>
              <a:t>Any deterioration of language or social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69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DSM-V Diagnostic Criteria for ASD </a:t>
            </a:r>
            <a:br>
              <a:rPr lang="en-US" dirty="0" smtClean="0"/>
            </a:br>
            <a:r>
              <a:rPr lang="en-US" sz="2400" dirty="0" smtClean="0"/>
              <a:t>(copied from </a:t>
            </a:r>
            <a:r>
              <a:rPr lang="en-US" sz="2400" dirty="0" err="1" smtClean="0"/>
              <a:t>UptoDate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7" y="2067887"/>
            <a:ext cx="11409929" cy="40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3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539" y="270174"/>
            <a:ext cx="9905998" cy="1478570"/>
          </a:xfrm>
        </p:spPr>
        <p:txBody>
          <a:bodyPr/>
          <a:lstStyle/>
          <a:p>
            <a:r>
              <a:rPr lang="en-US" dirty="0" smtClean="0"/>
              <a:t>ASD Severity </a:t>
            </a:r>
            <a:r>
              <a:rPr lang="en-US" dirty="0" smtClean="0"/>
              <a:t>level from </a:t>
            </a:r>
            <a:r>
              <a:rPr lang="en-US" dirty="0" err="1" smtClean="0"/>
              <a:t>UptoDate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04" y="1567543"/>
            <a:ext cx="10872796" cy="47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60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ASD screening Tools </a:t>
            </a:r>
            <a:r>
              <a:rPr lang="en-US" dirty="0" smtClean="0"/>
              <a:t>for children &lt;3 y/o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6" y="2249487"/>
            <a:ext cx="10716485" cy="354171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Most commonly used, and recommended by the AAP: M-CHAT</a:t>
            </a:r>
            <a:r>
              <a:rPr lang="en-US" sz="2800" dirty="0"/>
              <a:t>-R/F</a:t>
            </a:r>
            <a:endParaRPr lang="en-US" sz="2800" b="1" dirty="0" smtClean="0"/>
          </a:p>
          <a:p>
            <a:r>
              <a:rPr lang="en-US" dirty="0" smtClean="0"/>
              <a:t>Others:</a:t>
            </a:r>
          </a:p>
          <a:p>
            <a:pPr lvl="1"/>
            <a:r>
              <a:rPr lang="en-US" dirty="0"/>
              <a:t>CHAT</a:t>
            </a:r>
          </a:p>
          <a:p>
            <a:pPr lvl="1"/>
            <a:r>
              <a:rPr lang="en-US" dirty="0" smtClean="0"/>
              <a:t>STAT</a:t>
            </a:r>
            <a:endParaRPr lang="en-US" dirty="0" smtClean="0"/>
          </a:p>
          <a:p>
            <a:pPr lvl="1"/>
            <a:r>
              <a:rPr lang="en-US" dirty="0" smtClean="0"/>
              <a:t>ITC</a:t>
            </a:r>
          </a:p>
          <a:p>
            <a:pPr lvl="1"/>
            <a:r>
              <a:rPr lang="en-US" dirty="0" smtClean="0"/>
              <a:t>POSI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5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M-CHAT-R/F </a:t>
            </a:r>
            <a:r>
              <a:rPr lang="en-US" dirty="0" smtClean="0"/>
              <a:t>(</a:t>
            </a:r>
            <a:r>
              <a:rPr lang="en-US" dirty="0"/>
              <a:t>Modified </a:t>
            </a:r>
            <a:r>
              <a:rPr lang="en-US" dirty="0" smtClean="0"/>
              <a:t>CHAT Revised </a:t>
            </a:r>
            <a:r>
              <a:rPr lang="en-US" dirty="0"/>
              <a:t>with follow-up)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064" y="1715588"/>
            <a:ext cx="10272348" cy="456329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M-CHAT-R/F </a:t>
            </a:r>
            <a:r>
              <a:rPr lang="en-US" sz="2800" dirty="0" smtClean="0"/>
              <a:t>(Revised with follow-up) </a:t>
            </a:r>
          </a:p>
          <a:p>
            <a:pPr lvl="1"/>
            <a:r>
              <a:rPr lang="en-US" sz="2800" dirty="0" smtClean="0"/>
              <a:t>16-30 months </a:t>
            </a:r>
          </a:p>
          <a:p>
            <a:pPr lvl="2"/>
            <a:r>
              <a:rPr lang="en-US" sz="2800" dirty="0" smtClean="0"/>
              <a:t>20 Parent reported </a:t>
            </a:r>
            <a:r>
              <a:rPr lang="en-US" sz="2800" dirty="0"/>
              <a:t>i</a:t>
            </a:r>
            <a:r>
              <a:rPr lang="en-US" sz="2800" dirty="0" smtClean="0"/>
              <a:t>tems</a:t>
            </a:r>
          </a:p>
          <a:p>
            <a:pPr lvl="3"/>
            <a:r>
              <a:rPr lang="en-US" sz="2400" dirty="0" smtClean="0"/>
              <a:t>Is my child deaf? What led them to wonder that? </a:t>
            </a:r>
          </a:p>
          <a:p>
            <a:pPr lvl="3"/>
            <a:r>
              <a:rPr lang="en-US" sz="2400" dirty="0" smtClean="0"/>
              <a:t>Does your child like climbing on things?</a:t>
            </a:r>
          </a:p>
          <a:p>
            <a:pPr lvl="3"/>
            <a:r>
              <a:rPr lang="en-US" sz="2400" dirty="0" smtClean="0"/>
              <a:t>Unusual finger movements towards eyes?</a:t>
            </a:r>
          </a:p>
          <a:p>
            <a:pPr lvl="3"/>
            <a:r>
              <a:rPr lang="en-US" sz="2400" dirty="0" smtClean="0"/>
              <a:t>Do they smile back?</a:t>
            </a:r>
          </a:p>
          <a:p>
            <a:pPr lvl="3"/>
            <a:r>
              <a:rPr lang="en-US" sz="2400" dirty="0" smtClean="0"/>
              <a:t>Upset by every day noises? </a:t>
            </a:r>
            <a:r>
              <a:rPr lang="en-US" sz="2400" dirty="0" smtClean="0"/>
              <a:t>(Vacuum </a:t>
            </a:r>
            <a:r>
              <a:rPr lang="en-US" sz="2400" dirty="0" smtClean="0"/>
              <a:t>or loud </a:t>
            </a:r>
            <a:r>
              <a:rPr lang="en-US" sz="2400" dirty="0" smtClean="0"/>
              <a:t>music)</a:t>
            </a:r>
            <a:endParaRPr lang="en-US" sz="2400" dirty="0" smtClean="0"/>
          </a:p>
          <a:p>
            <a:pPr lvl="3"/>
            <a:r>
              <a:rPr lang="en-US" sz="2400" dirty="0" smtClean="0">
                <a:hlinkClick r:id="rId2"/>
              </a:rPr>
              <a:t>https://www.m-chat.org/mchat.php</a:t>
            </a:r>
            <a:endParaRPr lang="en-US" sz="2400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7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 financial affiliations with the resources that I will be sharing with you</a:t>
            </a:r>
          </a:p>
          <a:p>
            <a:r>
              <a:rPr lang="en-US" dirty="0" smtClean="0"/>
              <a:t>Resources listed are ones I have utilized during my career- there are many others out there. I am not intentionally endorsing any specific healthcare organization, nor any individual provider. </a:t>
            </a:r>
          </a:p>
          <a:p>
            <a:r>
              <a:rPr lang="en-US" dirty="0" smtClean="0"/>
              <a:t>This presentation does not discuss medication treatment</a:t>
            </a:r>
          </a:p>
        </p:txBody>
      </p:sp>
    </p:spTree>
    <p:extLst>
      <p:ext uri="{BB962C8B-B14F-4D97-AF65-F5344CB8AC3E}">
        <p14:creationId xmlns:p14="http://schemas.microsoft.com/office/powerpoint/2010/main" val="764914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CHAT: Checklist </a:t>
            </a:r>
            <a:r>
              <a:rPr lang="en-US" dirty="0"/>
              <a:t>for Autism in </a:t>
            </a:r>
            <a:r>
              <a:rPr lang="en-US" dirty="0" smtClean="0"/>
              <a:t>Toddlers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CHAT </a:t>
            </a:r>
            <a:r>
              <a:rPr lang="en-US" sz="2400" dirty="0" smtClean="0"/>
              <a:t>18-24 </a:t>
            </a:r>
            <a:r>
              <a:rPr lang="en-US" sz="2400" dirty="0"/>
              <a:t>months </a:t>
            </a:r>
          </a:p>
          <a:p>
            <a:pPr lvl="1"/>
            <a:r>
              <a:rPr lang="en-US" sz="2400" dirty="0"/>
              <a:t>9 parent reported items &amp; 5 observed </a:t>
            </a:r>
            <a:r>
              <a:rPr lang="en-US" sz="2400" dirty="0" smtClean="0"/>
              <a:t>Items</a:t>
            </a:r>
          </a:p>
          <a:p>
            <a:pPr lvl="1"/>
            <a:r>
              <a:rPr lang="en-US" sz="2400" dirty="0">
                <a:hlinkClick r:id="rId2"/>
              </a:rPr>
              <a:t>https://www.rch.org.au/genmed/clinical_resources/CHecklist_for_Autism_in_Toddlers_CHAT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3808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STAT: </a:t>
            </a:r>
            <a:r>
              <a:rPr lang="en-US" dirty="0" smtClean="0"/>
              <a:t>screening </a:t>
            </a:r>
            <a:r>
              <a:rPr lang="en-US" dirty="0"/>
              <a:t>tool for autism in 2 </a:t>
            </a:r>
            <a:r>
              <a:rPr lang="en-US" dirty="0" smtClean="0"/>
              <a:t>y/o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STAT </a:t>
            </a:r>
            <a:r>
              <a:rPr lang="en-US" sz="2400" dirty="0" smtClean="0"/>
              <a:t>24-36months </a:t>
            </a:r>
            <a:endParaRPr lang="en-US" sz="2400" dirty="0" smtClean="0"/>
          </a:p>
          <a:p>
            <a:pPr lvl="1"/>
            <a:r>
              <a:rPr lang="en-US" sz="2400" dirty="0" smtClean="0"/>
              <a:t>12 observed activities during a 20 min play </a:t>
            </a:r>
            <a:r>
              <a:rPr lang="en-US" sz="2400" dirty="0" smtClean="0"/>
              <a:t>session</a:t>
            </a:r>
          </a:p>
          <a:p>
            <a:pPr lvl="1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stat.vueinnovations.com/about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4695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ITC: </a:t>
            </a:r>
            <a:r>
              <a:rPr lang="en-US" dirty="0" smtClean="0"/>
              <a:t>infant </a:t>
            </a:r>
            <a:r>
              <a:rPr lang="en-US" dirty="0"/>
              <a:t>toddler </a:t>
            </a:r>
            <a:r>
              <a:rPr lang="en-US" dirty="0" smtClean="0"/>
              <a:t>checklist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ITC </a:t>
            </a:r>
            <a:r>
              <a:rPr lang="en-US" sz="2400" dirty="0" smtClean="0"/>
              <a:t>6-24 </a:t>
            </a:r>
            <a:r>
              <a:rPr lang="en-US" sz="2400" dirty="0" smtClean="0"/>
              <a:t>months </a:t>
            </a:r>
          </a:p>
          <a:p>
            <a:pPr lvl="1"/>
            <a:r>
              <a:rPr lang="en-US" sz="2400" dirty="0" smtClean="0"/>
              <a:t>24 item questionnaire </a:t>
            </a:r>
          </a:p>
          <a:p>
            <a:pPr lvl="1"/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firstwords.fsu.edu/pdf/checklist.pdf</a:t>
            </a:r>
            <a:r>
              <a:rPr lang="en-US" sz="2400" dirty="0" smtClean="0"/>
              <a:t>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37963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POSI: </a:t>
            </a:r>
            <a:r>
              <a:rPr lang="en-US" dirty="0" smtClean="0"/>
              <a:t>parents </a:t>
            </a:r>
            <a:r>
              <a:rPr lang="en-US" dirty="0"/>
              <a:t>observations of social </a:t>
            </a:r>
            <a:r>
              <a:rPr lang="en-US" dirty="0" smtClean="0"/>
              <a:t>interactions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POSI </a:t>
            </a:r>
            <a:endParaRPr lang="en-US" sz="2800" dirty="0" smtClean="0"/>
          </a:p>
          <a:p>
            <a:pPr lvl="1"/>
            <a:r>
              <a:rPr lang="en-US" dirty="0" smtClean="0"/>
              <a:t>18-35 </a:t>
            </a:r>
            <a:r>
              <a:rPr lang="en-US" dirty="0" smtClean="0"/>
              <a:t>months </a:t>
            </a:r>
          </a:p>
          <a:p>
            <a:pPr lvl="1"/>
            <a:r>
              <a:rPr lang="en-US" sz="2400" dirty="0" smtClean="0"/>
              <a:t>7 parent report items </a:t>
            </a:r>
          </a:p>
          <a:p>
            <a:pPr lvl="1"/>
            <a:r>
              <a:rPr lang="en-US" sz="2400" dirty="0" smtClean="0"/>
              <a:t>&lt;5 min survey </a:t>
            </a:r>
            <a:endParaRPr lang="en-US" sz="2400" dirty="0" smtClean="0"/>
          </a:p>
          <a:p>
            <a:pPr lvl="1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njaap.org/uploadfiles/documents/PCORE/CAN/SWYC/POSI%20Scoring%20Guide%2011-25-13%20v2.pdf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2372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for Preschool &amp; School age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SCQ</a:t>
            </a:r>
            <a:endParaRPr lang="en-US" dirty="0" smtClean="0"/>
          </a:p>
          <a:p>
            <a:r>
              <a:rPr lang="en-US" dirty="0" smtClean="0"/>
              <a:t>CAST</a:t>
            </a:r>
          </a:p>
          <a:p>
            <a:r>
              <a:rPr lang="en-US" dirty="0" smtClean="0"/>
              <a:t>ASSQ</a:t>
            </a:r>
          </a:p>
          <a:p>
            <a:r>
              <a:rPr lang="en-US" dirty="0" smtClean="0"/>
              <a:t>AQ-Child</a:t>
            </a:r>
          </a:p>
          <a:p>
            <a:r>
              <a:rPr lang="en-US" dirty="0" smtClean="0"/>
              <a:t>DBC-ASA</a:t>
            </a:r>
          </a:p>
          <a:p>
            <a:r>
              <a:rPr lang="en-US" dirty="0" smtClean="0"/>
              <a:t>DBC-ES</a:t>
            </a:r>
          </a:p>
        </p:txBody>
      </p:sp>
    </p:spTree>
    <p:extLst>
      <p:ext uri="{BB962C8B-B14F-4D97-AF65-F5344CB8AC3E}">
        <p14:creationId xmlns:p14="http://schemas.microsoft.com/office/powerpoint/2010/main" val="2992097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SCQ: </a:t>
            </a:r>
            <a:r>
              <a:rPr lang="en-US" dirty="0" smtClean="0"/>
              <a:t>social </a:t>
            </a:r>
            <a:r>
              <a:rPr lang="en-US" dirty="0"/>
              <a:t>communication </a:t>
            </a:r>
            <a:r>
              <a:rPr lang="en-US" dirty="0" smtClean="0"/>
              <a:t>questionnaire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SCQ </a:t>
            </a:r>
            <a:endParaRPr lang="en-US" sz="2800" dirty="0" smtClean="0"/>
          </a:p>
          <a:p>
            <a:pPr lvl="1"/>
            <a:r>
              <a:rPr lang="en-US" dirty="0" smtClean="0"/>
              <a:t>4-40y/o</a:t>
            </a:r>
            <a:endParaRPr lang="en-US" dirty="0" smtClean="0"/>
          </a:p>
          <a:p>
            <a:pPr lvl="1"/>
            <a:r>
              <a:rPr lang="en-US" sz="2400" dirty="0" smtClean="0"/>
              <a:t>40 parent reported items</a:t>
            </a:r>
          </a:p>
          <a:p>
            <a:pPr lvl="1"/>
            <a:r>
              <a:rPr lang="en-US" sz="2400" dirty="0" smtClean="0">
                <a:hlinkClick r:id="rId2"/>
              </a:rPr>
              <a:t>http://www.wpspublish.com/store/p/2954/social-communication-questionnaire-scq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21232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CAST: </a:t>
            </a:r>
            <a:r>
              <a:rPr lang="en-US" dirty="0" smtClean="0"/>
              <a:t>childhood </a:t>
            </a:r>
            <a:r>
              <a:rPr lang="en-US" dirty="0"/>
              <a:t>autism syndrome </a:t>
            </a:r>
            <a:r>
              <a:rPr lang="en-US" dirty="0" smtClean="0"/>
              <a:t>test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CAST </a:t>
            </a:r>
            <a:endParaRPr lang="en-US" sz="2800" dirty="0" smtClean="0"/>
          </a:p>
          <a:p>
            <a:pPr lvl="1"/>
            <a:r>
              <a:rPr lang="en-US" sz="2400" dirty="0" smtClean="0"/>
              <a:t>4-11y/o</a:t>
            </a:r>
            <a:endParaRPr lang="en-US" sz="2400" dirty="0" smtClean="0"/>
          </a:p>
          <a:p>
            <a:pPr lvl="1"/>
            <a:r>
              <a:rPr lang="en-US" sz="2400" dirty="0" smtClean="0"/>
              <a:t>37 Parent reported items </a:t>
            </a:r>
          </a:p>
          <a:p>
            <a:pPr lvl="1"/>
            <a:r>
              <a:rPr lang="en-US" sz="2400" dirty="0" smtClean="0">
                <a:hlinkClick r:id="rId2"/>
              </a:rPr>
              <a:t>https://psychology-tools.com/cast/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884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48" y="618518"/>
            <a:ext cx="10720251" cy="1478570"/>
          </a:xfrm>
        </p:spPr>
        <p:txBody>
          <a:bodyPr/>
          <a:lstStyle/>
          <a:p>
            <a:r>
              <a:rPr lang="en-US" dirty="0" smtClean="0"/>
              <a:t>ASSQ: </a:t>
            </a:r>
            <a:r>
              <a:rPr lang="en-US" dirty="0" smtClean="0"/>
              <a:t>Autism </a:t>
            </a:r>
            <a:r>
              <a:rPr lang="en-US" dirty="0"/>
              <a:t>spectrum screening </a:t>
            </a:r>
            <a:r>
              <a:rPr lang="en-US" dirty="0" smtClean="0"/>
              <a:t>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ASSQ</a:t>
            </a:r>
            <a:endParaRPr lang="en-US" sz="2800" dirty="0" smtClean="0"/>
          </a:p>
          <a:p>
            <a:pPr lvl="1"/>
            <a:r>
              <a:rPr lang="en-US" sz="2400" dirty="0" smtClean="0"/>
              <a:t>7-16y/o </a:t>
            </a:r>
          </a:p>
          <a:p>
            <a:pPr lvl="1"/>
            <a:r>
              <a:rPr lang="en-US" sz="2400" dirty="0" smtClean="0"/>
              <a:t>27 item checklist to be completed by parents or teachers</a:t>
            </a:r>
          </a:p>
          <a:p>
            <a:pPr lvl="2"/>
            <a:r>
              <a:rPr lang="en-US" sz="2400" dirty="0" smtClean="0"/>
              <a:t>Validated for a first year screen for children with high functioning </a:t>
            </a:r>
            <a:r>
              <a:rPr lang="en-US" sz="2400" dirty="0" smtClean="0"/>
              <a:t>ASD</a:t>
            </a:r>
          </a:p>
          <a:p>
            <a:pPr lvl="2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www.ementalhealth.ca/index.php?m=survey&amp;ID=27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94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499" y="91843"/>
            <a:ext cx="9905998" cy="1478570"/>
          </a:xfrm>
        </p:spPr>
        <p:txBody>
          <a:bodyPr/>
          <a:lstStyle/>
          <a:p>
            <a:r>
              <a:rPr lang="en-US" dirty="0" smtClean="0"/>
              <a:t>local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744" y="1026992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www.autismspeaks.org/family-services/resource-guide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125" y="1497874"/>
            <a:ext cx="6282967" cy="52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7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for patients who may have </a:t>
            </a:r>
            <a:r>
              <a:rPr lang="en-US" dirty="0" err="1" smtClean="0"/>
              <a:t>asd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Birth to Three if age eligible</a:t>
            </a:r>
          </a:p>
          <a:p>
            <a:r>
              <a:rPr lang="en-US" dirty="0" err="1" smtClean="0"/>
              <a:t>Neuropsych</a:t>
            </a:r>
            <a:r>
              <a:rPr lang="en-US" dirty="0" smtClean="0"/>
              <a:t> testing: they will determine which tests to give patient</a:t>
            </a:r>
          </a:p>
          <a:p>
            <a:pPr marL="0" indent="0">
              <a:buNone/>
            </a:pPr>
            <a:r>
              <a:rPr lang="en-US" dirty="0" smtClean="0"/>
              <a:t> (see next slide)</a:t>
            </a:r>
          </a:p>
          <a:p>
            <a:r>
              <a:rPr lang="en-US" dirty="0" smtClean="0"/>
              <a:t>Counselor/therapist (see slide of local resources at the end of the presentation)</a:t>
            </a:r>
          </a:p>
          <a:p>
            <a:r>
              <a:rPr lang="en-US" dirty="0" smtClean="0"/>
              <a:t>Support groups, such as local autism speaks chapters</a:t>
            </a:r>
          </a:p>
        </p:txBody>
      </p:sp>
    </p:spTree>
    <p:extLst>
      <p:ext uri="{BB962C8B-B14F-4D97-AF65-F5344CB8AC3E}">
        <p14:creationId xmlns:p14="http://schemas.microsoft.com/office/powerpoint/2010/main" val="372870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Scary and sad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One in five Wisconsin kids under age 18 has had a mental or behavioral health disorder in the past </a:t>
            </a:r>
            <a:r>
              <a:rPr lang="en-US" dirty="0" smtClean="0"/>
              <a:t>year</a:t>
            </a:r>
            <a:endParaRPr lang="en-US" dirty="0"/>
          </a:p>
          <a:p>
            <a:pPr lvl="0"/>
            <a:r>
              <a:rPr lang="en-US" dirty="0"/>
              <a:t>50 percent of mental illness shows symptoms before age 14, but it takes an average of 11 years for kids to receive their first </a:t>
            </a:r>
            <a:r>
              <a:rPr lang="en-US" dirty="0" smtClean="0"/>
              <a:t>treatment</a:t>
            </a:r>
            <a:endParaRPr lang="en-US" dirty="0"/>
          </a:p>
          <a:p>
            <a:pPr lvl="0"/>
            <a:r>
              <a:rPr lang="en-US" dirty="0"/>
              <a:t>70 percent of depressed kids in Wisconsin won’t get the care they </a:t>
            </a:r>
            <a:r>
              <a:rPr lang="en-US" dirty="0" smtClean="0"/>
              <a:t>need</a:t>
            </a:r>
            <a:endParaRPr lang="en-US" dirty="0"/>
          </a:p>
          <a:p>
            <a:pPr lvl="0"/>
            <a:r>
              <a:rPr lang="en-US" dirty="0"/>
              <a:t>Wisconsin’s youth suicide rate is the second highest in the nation at 3.4 per 100,000 </a:t>
            </a:r>
            <a:r>
              <a:rPr lang="en-US" dirty="0" smtClean="0"/>
              <a:t>children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 Quoted from Children’s Hospital of Wisconsin,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5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8586"/>
            <a:ext cx="9905998" cy="1478570"/>
          </a:xfrm>
        </p:spPr>
        <p:txBody>
          <a:bodyPr/>
          <a:lstStyle/>
          <a:p>
            <a:r>
              <a:rPr lang="en-US" dirty="0" smtClean="0"/>
              <a:t>Neuropsychological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9292"/>
            <a:ext cx="9905999" cy="53095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Used to diagnose and follow ASD, ADD, ADHD,  and psychologic disorders, such as depression, anxiety, bipolar disorder</a:t>
            </a:r>
          </a:p>
          <a:p>
            <a:r>
              <a:rPr lang="en-US" dirty="0" smtClean="0"/>
              <a:t>A few local resources (there are many others- patients should check with their insurance):</a:t>
            </a:r>
          </a:p>
          <a:p>
            <a:pPr lvl="1"/>
            <a:r>
              <a:rPr lang="en-US" dirty="0" smtClean="0"/>
              <a:t>Children’s Hospital of WI </a:t>
            </a:r>
            <a:r>
              <a:rPr lang="en-US" dirty="0" err="1" smtClean="0"/>
              <a:t>Neuropsych</a:t>
            </a:r>
            <a:r>
              <a:rPr lang="en-US" dirty="0"/>
              <a:t>: </a:t>
            </a:r>
            <a:r>
              <a:rPr lang="en-US" b="1" dirty="0"/>
              <a:t>(414) 955-0660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www.chw.org/medical-care/neuroscience/programs-and-services/neuropsychology</a:t>
            </a:r>
            <a:endParaRPr lang="en-US" dirty="0" smtClean="0"/>
          </a:p>
          <a:p>
            <a:pPr lvl="1"/>
            <a:r>
              <a:rPr lang="en-US" dirty="0" smtClean="0"/>
              <a:t>UWM: </a:t>
            </a:r>
            <a:r>
              <a:rPr lang="en-US" b="1" dirty="0" smtClean="0"/>
              <a:t>414-229-5521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https://uwm.edu/psychology/clinic/child-neuropsychology-specialty-clinic-2/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Aurora </a:t>
            </a:r>
            <a:r>
              <a:rPr lang="en-US" dirty="0" err="1" smtClean="0"/>
              <a:t>Neuropsych</a:t>
            </a:r>
            <a:r>
              <a:rPr lang="en-US" dirty="0" smtClean="0"/>
              <a:t>: Dr. </a:t>
            </a:r>
            <a:r>
              <a:rPr lang="en-US" dirty="0" err="1" smtClean="0"/>
              <a:t>Gallow</a:t>
            </a:r>
            <a:r>
              <a:rPr lang="en-US" dirty="0" smtClean="0"/>
              <a:t> and Dr. </a:t>
            </a:r>
            <a:r>
              <a:rPr lang="en-US" dirty="0" err="1" smtClean="0"/>
              <a:t>Wochos</a:t>
            </a:r>
            <a:r>
              <a:rPr lang="en-US" dirty="0" smtClean="0"/>
              <a:t> : </a:t>
            </a:r>
            <a:r>
              <a:rPr lang="en-US" u="sng" dirty="0"/>
              <a:t>414-385-8771</a:t>
            </a:r>
            <a:r>
              <a:rPr lang="en-US" dirty="0"/>
              <a:t>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www.aurorahealthcare.org/doctors/frank-j-gallo-phd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www.aurorahealthcare.org/doctors/gregory-wochos-phd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Pediatric Neuropsychology and Treatment Associates (262) 347-0701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://www.pednta.com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Dr. </a:t>
            </a:r>
            <a:r>
              <a:rPr lang="en-US" dirty="0"/>
              <a:t>Glassman </a:t>
            </a:r>
            <a:r>
              <a:rPr lang="en-US" dirty="0">
                <a:hlinkClick r:id="rId7"/>
              </a:rPr>
              <a:t>https://www.glassmanneuropsychology.com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(414) 444-9811</a:t>
            </a:r>
          </a:p>
        </p:txBody>
      </p:sp>
    </p:spTree>
    <p:extLst>
      <p:ext uri="{BB962C8B-B14F-4D97-AF65-F5344CB8AC3E}">
        <p14:creationId xmlns:p14="http://schemas.microsoft.com/office/powerpoint/2010/main" val="3940233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and ADHD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36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ADD/ADHD </a:t>
            </a:r>
            <a:r>
              <a:rPr lang="en-US" dirty="0" smtClean="0"/>
              <a:t>Presenting signs and symptoms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94" y="1654628"/>
            <a:ext cx="10037217" cy="4929051"/>
          </a:xfrm>
        </p:spPr>
        <p:txBody>
          <a:bodyPr>
            <a:normAutofit/>
          </a:bodyPr>
          <a:lstStyle/>
          <a:p>
            <a:r>
              <a:rPr lang="en-US" dirty="0" smtClean="0"/>
              <a:t>Group </a:t>
            </a:r>
            <a:r>
              <a:rPr lang="en-US" dirty="0"/>
              <a:t>of symptoms characterized </a:t>
            </a:r>
            <a:r>
              <a:rPr lang="en-US" dirty="0" smtClean="0"/>
              <a:t>by:</a:t>
            </a:r>
          </a:p>
          <a:p>
            <a:pPr lvl="1"/>
            <a:r>
              <a:rPr lang="en-US" dirty="0" smtClean="0"/>
              <a:t>Developmentally </a:t>
            </a:r>
            <a:r>
              <a:rPr lang="en-US" dirty="0"/>
              <a:t>inappropriate levels of </a:t>
            </a:r>
            <a:r>
              <a:rPr lang="en-US" dirty="0" smtClean="0"/>
              <a:t>inattention</a:t>
            </a:r>
          </a:p>
          <a:p>
            <a:pPr lvl="1"/>
            <a:r>
              <a:rPr lang="en-US" dirty="0" smtClean="0"/>
              <a:t>Impulsivity</a:t>
            </a:r>
          </a:p>
          <a:p>
            <a:pPr lvl="1"/>
            <a:r>
              <a:rPr lang="en-US" dirty="0" smtClean="0"/>
              <a:t>Hyperactivity</a:t>
            </a:r>
          </a:p>
          <a:p>
            <a:pPr lvl="1"/>
            <a:r>
              <a:rPr lang="en-US" dirty="0" smtClean="0"/>
              <a:t>Can have a mixed form</a:t>
            </a:r>
          </a:p>
          <a:p>
            <a:r>
              <a:rPr lang="en-US" dirty="0"/>
              <a:t>T</a:t>
            </a:r>
            <a:r>
              <a:rPr lang="en-US" dirty="0" smtClean="0"/>
              <a:t>ends </a:t>
            </a:r>
            <a:r>
              <a:rPr lang="en-US" dirty="0"/>
              <a:t>to manifest </a:t>
            </a:r>
            <a:r>
              <a:rPr lang="en-US" dirty="0" smtClean="0"/>
              <a:t>in </a:t>
            </a:r>
            <a:r>
              <a:rPr lang="en-US" dirty="0"/>
              <a:t>early </a:t>
            </a:r>
            <a:r>
              <a:rPr lang="en-US" dirty="0" smtClean="0"/>
              <a:t>childhood</a:t>
            </a:r>
          </a:p>
          <a:p>
            <a:r>
              <a:rPr lang="en-US" dirty="0" smtClean="0"/>
              <a:t>May result in: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delays </a:t>
            </a:r>
            <a:r>
              <a:rPr lang="en-US" dirty="0">
                <a:solidFill>
                  <a:schemeClr val="tx1"/>
                </a:solidFill>
              </a:rPr>
              <a:t>in academic and vocational </a:t>
            </a:r>
            <a:r>
              <a:rPr lang="en-US" dirty="0" smtClean="0">
                <a:solidFill>
                  <a:schemeClr val="tx1"/>
                </a:solidFill>
              </a:rPr>
              <a:t>achievement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poor </a:t>
            </a:r>
            <a:r>
              <a:rPr lang="en-US" dirty="0">
                <a:solidFill>
                  <a:schemeClr val="tx1"/>
                </a:solidFill>
              </a:rPr>
              <a:t>social </a:t>
            </a:r>
            <a:r>
              <a:rPr lang="en-US" dirty="0" smtClean="0">
                <a:solidFill>
                  <a:schemeClr val="tx1"/>
                </a:solidFill>
              </a:rPr>
              <a:t>relationships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low performance </a:t>
            </a:r>
            <a:r>
              <a:rPr lang="en-US" dirty="0">
                <a:solidFill>
                  <a:schemeClr val="tx1"/>
                </a:solidFill>
              </a:rPr>
              <a:t>of daily living skills relative to their intellectual potential</a:t>
            </a:r>
          </a:p>
        </p:txBody>
      </p:sp>
    </p:spTree>
    <p:extLst>
      <p:ext uri="{BB962C8B-B14F-4D97-AF65-F5344CB8AC3E}">
        <p14:creationId xmlns:p14="http://schemas.microsoft.com/office/powerpoint/2010/main" val="29173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4014"/>
            <a:ext cx="62484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1" y="6629400"/>
            <a:ext cx="71320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https://www.healthychildren.org/English/health-issues/conditions/adhd/Pages/Diagnosing-ADHD-in-Children-Guidelines-Information-for-Parents.aspx</a:t>
            </a:r>
          </a:p>
        </p:txBody>
      </p:sp>
    </p:spTree>
    <p:extLst>
      <p:ext uri="{BB962C8B-B14F-4D97-AF65-F5344CB8AC3E}">
        <p14:creationId xmlns:p14="http://schemas.microsoft.com/office/powerpoint/2010/main" val="5732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smtClean="0"/>
              <a:t>screening </a:t>
            </a:r>
            <a:r>
              <a:rPr lang="en-US" dirty="0"/>
              <a:t>tools </a:t>
            </a:r>
            <a:r>
              <a:rPr lang="en-US" dirty="0" smtClean="0"/>
              <a:t>for ADD and ADHD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Vanderbilt (available on-line) – parent/caregiver and teacher can asses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www.nichq.org/sites/default/files/resource-file/NICHQ-Vanderbilt-Assessment-Scales.pdf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www.nichq.org/resource/nichq-vanderbilt-assessment-scales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Connors (must purchase) – parent/caregiver, child (8 years and older) and teachers can assess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www.mhs.com/MHS-Assessment?prodname=conners3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22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664" y="244049"/>
            <a:ext cx="9905998" cy="1478570"/>
          </a:xfrm>
        </p:spPr>
        <p:txBody>
          <a:bodyPr/>
          <a:lstStyle/>
          <a:p>
            <a:r>
              <a:rPr lang="en-US" dirty="0" smtClean="0"/>
              <a:t>Connors tool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456" y="1454332"/>
            <a:ext cx="8783362" cy="53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9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69463"/>
            <a:ext cx="9905998" cy="1478570"/>
          </a:xfrm>
        </p:spPr>
        <p:txBody>
          <a:bodyPr/>
          <a:lstStyle/>
          <a:p>
            <a:r>
              <a:rPr lang="en-US" dirty="0" smtClean="0"/>
              <a:t>Wonderful resources for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78332"/>
            <a:ext cx="9905999" cy="354171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www.seattlechildrens.org/globalassets/documents/healthcare-professionals/pal/7.2-adhd-resources.pdf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86" y="2204915"/>
            <a:ext cx="7710351" cy="45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93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Psychotherapy: Counselor/therapist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dirty="0"/>
              <a:t>see slide of local resources at the end of the presentation)</a:t>
            </a:r>
          </a:p>
          <a:p>
            <a:r>
              <a:rPr lang="en-US" dirty="0" smtClean="0"/>
              <a:t>Intensive treatment via outpatient partial hospitalization or intensive outpatient therapy for behavior modification is sometimes indicated </a:t>
            </a:r>
          </a:p>
          <a:p>
            <a:pPr marL="0" indent="0">
              <a:buNone/>
            </a:pPr>
            <a:r>
              <a:rPr lang="en-US" dirty="0" smtClean="0"/>
              <a:t>  (see slide with local resources at the end of the presentation)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43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Mood disorders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12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resource for mood disorders: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https://www.seattlechildrens.org/conditions/brain-nervous-system-mental-conditions/depression/?</a:t>
            </a:r>
            <a:r>
              <a:rPr lang="en-US" dirty="0" smtClean="0">
                <a:hlinkClick r:id="rId2"/>
              </a:rPr>
              <a:t>gclid=Cj0KCQiAgf3gBRDtARIsABgdL3m6Fu_ZlDgwe25T8nKfWyBlVDbb9R07ntBahqOlanBJm3kplFmYsVIaAknoEALw_wcB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4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Discuss the use of developmental screening tools to identify concerns of developmental delay, and identify appropriate patient referral.</a:t>
            </a:r>
          </a:p>
          <a:p>
            <a:pPr lvl="0"/>
            <a:r>
              <a:rPr lang="en-US" dirty="0"/>
              <a:t>Identify presenting signs and symptoms of ADD, ADHD, autism spectrum disorder, </a:t>
            </a:r>
            <a:r>
              <a:rPr lang="en-US" dirty="0" smtClean="0"/>
              <a:t>anxiety, OCD, </a:t>
            </a:r>
            <a:r>
              <a:rPr lang="en-US" dirty="0"/>
              <a:t>and depression.</a:t>
            </a:r>
          </a:p>
          <a:p>
            <a:pPr lvl="0"/>
            <a:r>
              <a:rPr lang="en-US" dirty="0"/>
              <a:t>Select age appropriate screening tools for various mood disorders. </a:t>
            </a:r>
            <a:endParaRPr lang="en-US" dirty="0" smtClean="0"/>
          </a:p>
          <a:p>
            <a:r>
              <a:rPr lang="en-US" dirty="0"/>
              <a:t>Identify treatment locations for patients in </a:t>
            </a:r>
            <a:r>
              <a:rPr lang="en-US" dirty="0" smtClean="0"/>
              <a:t>Wisconsin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710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Anxiety and Obsessive compulsive disorder (OCD)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79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presenting signs and symptoms of </a:t>
            </a:r>
            <a:r>
              <a:rPr lang="en-US" dirty="0" smtClean="0"/>
              <a:t>anxiety and </a:t>
            </a:r>
            <a:r>
              <a:rPr lang="en-US" dirty="0" err="1" smtClean="0"/>
              <a:t>ocd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Anxiety has many forms:</a:t>
            </a:r>
          </a:p>
          <a:p>
            <a:pPr lvl="1"/>
            <a:r>
              <a:rPr lang="en-US" sz="2400" dirty="0" smtClean="0"/>
              <a:t>GAD: Generalized anxiety disorder</a:t>
            </a:r>
          </a:p>
          <a:p>
            <a:pPr lvl="1"/>
            <a:r>
              <a:rPr lang="en-US" sz="2400" dirty="0" smtClean="0"/>
              <a:t>SAD: Social anxiety disorder</a:t>
            </a:r>
          </a:p>
          <a:p>
            <a:pPr lvl="1"/>
            <a:r>
              <a:rPr lang="en-US" sz="2400" dirty="0" smtClean="0"/>
              <a:t>Panic disorder</a:t>
            </a:r>
          </a:p>
          <a:p>
            <a:pPr lvl="1"/>
            <a:r>
              <a:rPr lang="en-US" sz="2400" dirty="0" smtClean="0"/>
              <a:t>Separation anxiety</a:t>
            </a:r>
          </a:p>
          <a:p>
            <a:pPr lvl="1"/>
            <a:r>
              <a:rPr lang="en-US" sz="2400" dirty="0" smtClean="0"/>
              <a:t>OCD: obsessive compulsive disorder</a:t>
            </a:r>
          </a:p>
          <a:p>
            <a:pPr lvl="1"/>
            <a:r>
              <a:rPr lang="en-US" sz="2400" dirty="0" smtClean="0"/>
              <a:t>Other subtypes (i.e. selective mutism)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80691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 </a:t>
            </a:r>
            <a:r>
              <a:rPr lang="en-US" dirty="0" smtClean="0"/>
              <a:t>symptoms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4" y="1820090"/>
            <a:ext cx="10028508" cy="44849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Excessive fear</a:t>
            </a:r>
            <a:r>
              <a:rPr lang="en-US" sz="2800" dirty="0" smtClean="0"/>
              <a:t>, lasting </a:t>
            </a:r>
            <a:r>
              <a:rPr lang="en-US" sz="2800" dirty="0" smtClean="0"/>
              <a:t>6 months or longer </a:t>
            </a:r>
            <a:endParaRPr lang="en-US" sz="2800" dirty="0" smtClean="0"/>
          </a:p>
          <a:p>
            <a:r>
              <a:rPr lang="en-US" sz="2800" dirty="0" smtClean="0"/>
              <a:t>Patient specific</a:t>
            </a:r>
            <a:endParaRPr lang="en-US" sz="2800" dirty="0" smtClean="0"/>
          </a:p>
          <a:p>
            <a:pPr lvl="1"/>
            <a:r>
              <a:rPr lang="en-US" sz="2400" dirty="0" smtClean="0"/>
              <a:t>Examples:</a:t>
            </a:r>
          </a:p>
          <a:p>
            <a:pPr lvl="2"/>
            <a:r>
              <a:rPr lang="en-US" sz="2000" dirty="0" smtClean="0"/>
              <a:t>Animals</a:t>
            </a:r>
          </a:p>
          <a:p>
            <a:pPr lvl="2"/>
            <a:r>
              <a:rPr lang="en-US" sz="2000" dirty="0" smtClean="0"/>
              <a:t>Environmental – storms, dark, water</a:t>
            </a:r>
          </a:p>
          <a:p>
            <a:pPr lvl="2"/>
            <a:r>
              <a:rPr lang="en-US" sz="2000" dirty="0" smtClean="0"/>
              <a:t>Situational – small spaces, airplanes</a:t>
            </a:r>
          </a:p>
          <a:p>
            <a:pPr lvl="2"/>
            <a:r>
              <a:rPr lang="en-US" sz="2000" dirty="0" smtClean="0"/>
              <a:t>Germs</a:t>
            </a:r>
            <a:endParaRPr lang="en-US" sz="2000" dirty="0" smtClean="0"/>
          </a:p>
          <a:p>
            <a:pPr lvl="2"/>
            <a:r>
              <a:rPr lang="en-US" sz="2000" dirty="0" smtClean="0"/>
              <a:t>Social phobia – school, social situations (more than shy)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85800"/>
            <a:ext cx="8305800" cy="1066800"/>
          </a:xfrm>
        </p:spPr>
        <p:txBody>
          <a:bodyPr>
            <a:normAutofit/>
          </a:bodyPr>
          <a:lstStyle/>
          <a:p>
            <a:r>
              <a:rPr lang="en-US" dirty="0"/>
              <a:t>Obsessive-Compulsive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676401"/>
            <a:ext cx="9357360" cy="47331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Specific </a:t>
            </a:r>
            <a:r>
              <a:rPr lang="en-US" dirty="0" smtClean="0"/>
              <a:t>UNWANTED repetitive </a:t>
            </a:r>
            <a:r>
              <a:rPr lang="en-US" dirty="0"/>
              <a:t>thoughts that invade consciousness (obsessions) </a:t>
            </a:r>
            <a:endParaRPr lang="en-US" dirty="0" smtClean="0"/>
          </a:p>
          <a:p>
            <a:r>
              <a:rPr lang="en-US" dirty="0" smtClean="0"/>
              <a:t>Repetitive </a:t>
            </a:r>
            <a:r>
              <a:rPr lang="en-US" dirty="0"/>
              <a:t>rituals or movements that are driven by anxiety (</a:t>
            </a:r>
            <a:r>
              <a:rPr lang="en-US" dirty="0" smtClean="0"/>
              <a:t>compulsions)</a:t>
            </a:r>
          </a:p>
          <a:p>
            <a:pPr lvl="1"/>
            <a:r>
              <a:rPr lang="en-US" dirty="0" smtClean="0"/>
              <a:t>Most common childhood obsessions concern: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Germs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Something </a:t>
            </a:r>
            <a:r>
              <a:rPr lang="en-US" dirty="0" smtClean="0">
                <a:solidFill>
                  <a:schemeClr val="tx1"/>
                </a:solidFill>
              </a:rPr>
              <a:t>bad will happen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Need for exact sameness </a:t>
            </a:r>
          </a:p>
          <a:p>
            <a:pPr lvl="1"/>
            <a:r>
              <a:rPr lang="en-US" dirty="0" smtClean="0"/>
              <a:t>Most common childhood compulsions include: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Hand washing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Checking locks or knobs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Saying that is repeated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tools </a:t>
            </a:r>
            <a:r>
              <a:rPr lang="en-US" dirty="0" smtClean="0"/>
              <a:t>for </a:t>
            </a:r>
            <a:r>
              <a:rPr lang="en-US" dirty="0" smtClean="0"/>
              <a:t>Anxiety and </a:t>
            </a:r>
            <a:r>
              <a:rPr lang="en-US" dirty="0" err="1" smtClean="0"/>
              <a:t>ocd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GAD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www.phqscreeners.com/sites/g/files/g10016261/f/201412/instructions.pdf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OCD: Yale-Brown OCD Scale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iocdf.org/wp-content/uploads/2014/08/Assessment-Tools.pdf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8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 and OCD treatment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Behavioral activation therapy</a:t>
            </a:r>
          </a:p>
          <a:p>
            <a:r>
              <a:rPr lang="en-US" dirty="0" smtClean="0"/>
              <a:t>Individual psychotherapy</a:t>
            </a:r>
          </a:p>
          <a:p>
            <a:r>
              <a:rPr lang="en-US" dirty="0" smtClean="0"/>
              <a:t>Cognitive behavioral therapy (CBT)</a:t>
            </a:r>
          </a:p>
          <a:p>
            <a:r>
              <a:rPr lang="en-US" dirty="0" smtClean="0"/>
              <a:t>Dialectical behavior therapy (DBT)</a:t>
            </a:r>
          </a:p>
          <a:p>
            <a:r>
              <a:rPr lang="en-US" dirty="0" smtClean="0"/>
              <a:t>Exposure response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21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psychotherapy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1:1 with a licensed therapist </a:t>
            </a:r>
          </a:p>
          <a:p>
            <a:r>
              <a:rPr lang="en-US" dirty="0" smtClean="0"/>
              <a:t>Initially 1-2 sessions per week, typically 45-60 min per session</a:t>
            </a:r>
          </a:p>
          <a:p>
            <a:r>
              <a:rPr lang="en-US" dirty="0" smtClean="0"/>
              <a:t>Note: when in residential programs, partial hospitalization programs, or intensive outpatient programs, most insurances will only cover one therapist, so typically individual psychotherapy is put on hold while </a:t>
            </a:r>
            <a:r>
              <a:rPr lang="en-US" dirty="0" err="1" smtClean="0"/>
              <a:t>pt</a:t>
            </a:r>
            <a:r>
              <a:rPr lang="en-US" dirty="0" smtClean="0"/>
              <a:t> is in PHP or IOP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942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activation therapy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 that one can change the way they feel by changing their behaviors</a:t>
            </a:r>
          </a:p>
          <a:p>
            <a:r>
              <a:rPr lang="en-US" dirty="0" smtClean="0"/>
              <a:t>i.e. spending more time with peers will decrease depressive thoughts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pt</a:t>
            </a:r>
            <a:r>
              <a:rPr lang="en-US" dirty="0" smtClean="0"/>
              <a:t> has specific BA activities that help them boost their mood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5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6439"/>
          </a:xfrm>
        </p:spPr>
        <p:txBody>
          <a:bodyPr>
            <a:normAutofit fontScale="90000"/>
          </a:bodyPr>
          <a:lstStyle/>
          <a:p>
            <a:r>
              <a:rPr lang="en-US" dirty="0"/>
              <a:t>Cognitive behavioral therapy (CBT)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71451"/>
            <a:ext cx="9905999" cy="4519750"/>
          </a:xfrm>
        </p:spPr>
        <p:txBody>
          <a:bodyPr/>
          <a:lstStyle/>
          <a:p>
            <a:r>
              <a:rPr lang="en-US" dirty="0" smtClean="0"/>
              <a:t>Idea that what one thinks influences what one feels</a:t>
            </a:r>
          </a:p>
          <a:p>
            <a:r>
              <a:rPr lang="en-US" dirty="0" smtClean="0"/>
              <a:t>Replace negative thoughts with helpful or positive thoughts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2349158"/>
            <a:ext cx="7131732" cy="4316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3143" y="5287940"/>
            <a:ext cx="3013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Image: </a:t>
            </a:r>
            <a:r>
              <a:rPr lang="en-US" dirty="0">
                <a:hlinkClick r:id="rId3"/>
              </a:rPr>
              <a:t>https://www.integratedhealthcareyork.com/introduction-to-cognitive-behavioural-therapy-cbt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9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606" y="618518"/>
            <a:ext cx="10228805" cy="1478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Dialectical </a:t>
            </a:r>
            <a:r>
              <a:rPr lang="en-US" dirty="0"/>
              <a:t>behavior therapy (DBT)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5"/>
            <a:ext cx="6199916" cy="441257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Cognitive behavior treatment</a:t>
            </a:r>
          </a:p>
          <a:p>
            <a:r>
              <a:rPr lang="en-US" sz="2800" dirty="0" smtClean="0"/>
              <a:t>Especially useful with depression and self-harm/suicidal thoughts</a:t>
            </a:r>
          </a:p>
          <a:p>
            <a:r>
              <a:rPr lang="en-US" sz="2800" dirty="0" smtClean="0"/>
              <a:t>Goal is to become aware of emotions and manage emotions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dirty="0"/>
              <a:t>Image: https://www.sunrisertc.com/dialectical-behavioral-therapy/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04" y="1"/>
            <a:ext cx="4637396" cy="6806502"/>
          </a:xfrm>
        </p:spPr>
      </p:pic>
    </p:spTree>
    <p:extLst>
      <p:ext uri="{BB962C8B-B14F-4D97-AF65-F5344CB8AC3E}">
        <p14:creationId xmlns:p14="http://schemas.microsoft.com/office/powerpoint/2010/main" val="146502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Developmental screening tools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80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therapy- unique to anxiety and OCD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techniques to help patients address and confront their fears</a:t>
            </a:r>
          </a:p>
          <a:p>
            <a:r>
              <a:rPr lang="en-US" dirty="0"/>
              <a:t>View website: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www.apa.org/ptsd-guideline/patients-and-families/exposure-therapy.aspx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265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26632"/>
            <a:ext cx="9905998" cy="1478570"/>
          </a:xfrm>
        </p:spPr>
        <p:txBody>
          <a:bodyPr/>
          <a:lstStyle/>
          <a:p>
            <a:r>
              <a:rPr lang="en-US" dirty="0" smtClean="0"/>
              <a:t>Local resources for anxiety and OCD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02377"/>
            <a:ext cx="9905999" cy="5111932"/>
          </a:xfrm>
        </p:spPr>
        <p:txBody>
          <a:bodyPr>
            <a:normAutofit/>
          </a:bodyPr>
          <a:lstStyle/>
          <a:p>
            <a:r>
              <a:rPr lang="en-US" dirty="0" smtClean="0"/>
              <a:t>Roger’s Memorial Hospital Oconomowoc location has residential anxiety/OCD program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rogersbh.org/what-we-treat/ocd-anxiety/ocd-and-anxiety-residential-services/adolescent-center-ocd-and-anxiety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Roger’s Memorial Hospital Brown Deer location has PHP and IOP </a:t>
            </a:r>
            <a:r>
              <a:rPr lang="en-US" dirty="0"/>
              <a:t>anxiety/OCD programs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rogersbh.org/what-we-treat/ocd-anxiety/ocd-anxiety-outpatient-services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Outpatient providers:  make sure they are trained in exposure and response </a:t>
            </a:r>
            <a:r>
              <a:rPr lang="en-US" dirty="0"/>
              <a:t>prevention </a:t>
            </a:r>
            <a:r>
              <a:rPr lang="en-US" dirty="0" smtClean="0"/>
              <a:t>therapy (ERP) </a:t>
            </a:r>
            <a:r>
              <a:rPr lang="en-US" dirty="0">
                <a:hlinkClick r:id="rId4"/>
              </a:rPr>
              <a:t>https://iocdf.org/about-ocd/treatment/erp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Cornerstone </a:t>
            </a:r>
            <a:r>
              <a:rPr lang="en-US" dirty="0" smtClean="0"/>
              <a:t>Counseling- many locations 262-789-1191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://www.cornerstonecounseling.com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Center for Anxiety Disorders </a:t>
            </a:r>
            <a:r>
              <a:rPr lang="en-US" sz="1900" b="1" dirty="0"/>
              <a:t>(262) </a:t>
            </a:r>
            <a:r>
              <a:rPr lang="en-US" sz="1900" b="1" dirty="0" smtClean="0"/>
              <a:t>719-3824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://www.centerforanxietydisorders.net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083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Depression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033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18518"/>
            <a:ext cx="10498771" cy="147857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presenting signs and symptoms of </a:t>
            </a:r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978" y="1692137"/>
            <a:ext cx="10359434" cy="508313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Persistent sad, anxious or "empty" mood</a:t>
            </a:r>
          </a:p>
          <a:p>
            <a:r>
              <a:rPr lang="en-US" dirty="0"/>
              <a:t>Feelings of hopelessness, pessimism</a:t>
            </a:r>
          </a:p>
          <a:p>
            <a:r>
              <a:rPr lang="en-US" dirty="0"/>
              <a:t>Feelings of guilt, worthlessness, helplessness</a:t>
            </a:r>
          </a:p>
          <a:p>
            <a:r>
              <a:rPr lang="en-US" dirty="0"/>
              <a:t>Loss of interest or pleasure in hobbies and activities, including sex</a:t>
            </a:r>
          </a:p>
          <a:p>
            <a:r>
              <a:rPr lang="en-US" dirty="0"/>
              <a:t>Decreased energy, fatigue, feeling "slowed down"</a:t>
            </a:r>
          </a:p>
          <a:p>
            <a:r>
              <a:rPr lang="en-US" dirty="0"/>
              <a:t>Difficulty concentrating, remembering, making decisions</a:t>
            </a:r>
          </a:p>
          <a:p>
            <a:r>
              <a:rPr lang="en-US" dirty="0"/>
              <a:t>Insomnia, early-morning awakening, or oversleeping</a:t>
            </a:r>
          </a:p>
          <a:p>
            <a:r>
              <a:rPr lang="en-US" dirty="0"/>
              <a:t>Low appetite and weight loss or overeating and weight gain</a:t>
            </a:r>
          </a:p>
          <a:p>
            <a:r>
              <a:rPr lang="en-US" dirty="0"/>
              <a:t>Thoughts of death or suicide, suicide attempts</a:t>
            </a:r>
          </a:p>
          <a:p>
            <a:r>
              <a:rPr lang="en-US" dirty="0"/>
              <a:t>Restlessness, irritability</a:t>
            </a:r>
          </a:p>
          <a:p>
            <a:r>
              <a:rPr lang="en-US" dirty="0"/>
              <a:t>Persistent physical symptoms that do not respond to treatment, such as headaches, digestive disorders and pain for which no other cause can be diagnosed.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adaa.org/understanding-anxiety/depression/symptoms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237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174381"/>
            <a:ext cx="9905998" cy="1478570"/>
          </a:xfrm>
        </p:spPr>
        <p:txBody>
          <a:bodyPr/>
          <a:lstStyle/>
          <a:p>
            <a:r>
              <a:rPr lang="en-US" dirty="0" smtClean="0"/>
              <a:t>GAD, Depression, both?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880" y="1249290"/>
            <a:ext cx="7553143" cy="55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507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Guidelines for Adolescent Depression in Primary Care (GLAD-PC)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www.glad-pc.org/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At bottom of webpage you can download the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287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</a:t>
            </a:r>
            <a:r>
              <a:rPr lang="en-US" dirty="0"/>
              <a:t>tools </a:t>
            </a:r>
            <a:r>
              <a:rPr lang="en-US" dirty="0" smtClean="0"/>
              <a:t>for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PHQ-9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www.phqscreeners.com/sites/g/files/g10016261/f/201412/instructions.pdf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See next few slides for tool and scoring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23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GAD and PHQ-9 </a:t>
            </a:r>
            <a:r>
              <a:rPr lang="en-US" dirty="0"/>
              <a:t>with instructions </a:t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www.phqscreeners.com/select-screener/36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2366" y="1857602"/>
            <a:ext cx="6141550" cy="47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16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tools</a:t>
            </a:r>
          </a:p>
          <a:p>
            <a:r>
              <a:rPr lang="en-US" dirty="0" smtClean="0"/>
              <a:t>PHQ-9 is common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5" y="2097088"/>
            <a:ext cx="6936697" cy="36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09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PHQ-9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214" y="1825625"/>
            <a:ext cx="77495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6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32482"/>
            <a:ext cx="9905998" cy="1478570"/>
          </a:xfrm>
        </p:spPr>
        <p:txBody>
          <a:bodyPr/>
          <a:lstStyle/>
          <a:p>
            <a:r>
              <a:rPr lang="en-US" dirty="0" smtClean="0"/>
              <a:t>AAP Table of screening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08961"/>
            <a:ext cx="9905999" cy="354171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https://screeningtime.org/star-center/#/</a:t>
            </a:r>
            <a:r>
              <a:rPr lang="en-US" dirty="0" smtClean="0">
                <a:hlinkClick r:id="rId2"/>
              </a:rPr>
              <a:t>screening-tools#top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12" y="1898138"/>
            <a:ext cx="9931940" cy="48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109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PHQ-9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433269"/>
            <a:ext cx="7886700" cy="313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49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PHQ-9 initial diagnosis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1954817"/>
            <a:ext cx="7886700" cy="40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471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PHQ-9 monitoring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249487"/>
            <a:ext cx="9702691" cy="31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793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PHQ-9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549" y="2403565"/>
            <a:ext cx="9278356" cy="27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903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treatment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Behavioral activation therapy</a:t>
            </a:r>
          </a:p>
          <a:p>
            <a:r>
              <a:rPr lang="en-US" sz="2800" dirty="0" smtClean="0"/>
              <a:t>Individual psychotherapy</a:t>
            </a:r>
          </a:p>
          <a:p>
            <a:r>
              <a:rPr lang="en-US" sz="2800" dirty="0" smtClean="0"/>
              <a:t>Cognitive behavioral therapy (CBT)</a:t>
            </a:r>
          </a:p>
          <a:p>
            <a:r>
              <a:rPr lang="en-US" sz="2800" dirty="0" smtClean="0"/>
              <a:t>Dialectical behavior therapy (DBT)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892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Mood disorder treatment options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88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Terminology: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Outpatient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Inpatient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Residential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PHP-Partial hospitalization program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IOP- Intensive outpatient program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359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Outpatient 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treatment options for depression than for anxiety/OCD as do not need specific ERP training</a:t>
            </a:r>
          </a:p>
          <a:p>
            <a:r>
              <a:rPr lang="en-US" dirty="0" smtClean="0"/>
              <a:t>Make sure specialize in pediatrics</a:t>
            </a:r>
            <a:endParaRPr lang="en-US" dirty="0" smtClean="0"/>
          </a:p>
          <a:p>
            <a:r>
              <a:rPr lang="en-US" dirty="0" smtClean="0"/>
              <a:t>Numerous private therapists, and numerous organizations:</a:t>
            </a:r>
          </a:p>
          <a:p>
            <a:pPr lvl="1"/>
            <a:r>
              <a:rPr lang="en-US" dirty="0" smtClean="0"/>
              <a:t>Cornerstone (contact info on previous slide)</a:t>
            </a:r>
          </a:p>
          <a:p>
            <a:pPr lvl="1"/>
            <a:r>
              <a:rPr lang="en-US" dirty="0" smtClean="0"/>
              <a:t>American Behavior Clinics (ABC) </a:t>
            </a:r>
            <a:r>
              <a:rPr lang="en-US" b="1" dirty="0" smtClean="0"/>
              <a:t>414-877-4570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https://americanbehavioralclinics.com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246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Milwaukee county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(414) 257-7222 </a:t>
            </a:r>
          </a:p>
          <a:p>
            <a:r>
              <a:rPr lang="en-US" dirty="0" smtClean="0"/>
              <a:t>Milwaukee Psychiatric Crisis Center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county.milwaukee.gov/EN/DHHS/BHD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county.milwaukee.gov/EN/DHHS/BHD/Wraparound-Milwaukee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80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hospitalization programs (PHP)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Full-day, non-residential programs</a:t>
            </a:r>
          </a:p>
          <a:p>
            <a:r>
              <a:rPr lang="en-US" dirty="0" smtClean="0"/>
              <a:t>Transportation can be an issue, some insurances pay for medical transportation</a:t>
            </a:r>
          </a:p>
          <a:p>
            <a:r>
              <a:rPr lang="en-US" dirty="0" smtClean="0"/>
              <a:t>Children do not attend school while in PHP</a:t>
            </a:r>
          </a:p>
          <a:p>
            <a:r>
              <a:rPr lang="en-US" dirty="0" smtClean="0"/>
              <a:t>Last anywhere from 1 week to a few months, depending on the organization, the patient’s needs, and insurance coverage</a:t>
            </a:r>
          </a:p>
        </p:txBody>
      </p:sp>
    </p:spTree>
    <p:extLst>
      <p:ext uri="{BB962C8B-B14F-4D97-AF65-F5344CB8AC3E}">
        <p14:creationId xmlns:p14="http://schemas.microsoft.com/office/powerpoint/2010/main" val="268541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</a:t>
            </a:r>
            <a:r>
              <a:rPr lang="en-US" dirty="0"/>
              <a:t>screening tools to identify concerns of developmental </a:t>
            </a:r>
            <a:r>
              <a:rPr lang="en-US" dirty="0" smtClean="0"/>
              <a:t>delay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32070"/>
            <a:ext cx="9905999" cy="4203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‘ASQ’ Ages and Stages Questioner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>
                <a:hlinkClick r:id="rId2"/>
              </a:rPr>
              <a:t>https</a:t>
            </a:r>
            <a:r>
              <a:rPr lang="en-US" sz="2800" b="1" dirty="0">
                <a:hlinkClick r:id="rId2"/>
              </a:rPr>
              <a:t>://agesandstages.com/about-asq</a:t>
            </a:r>
            <a:r>
              <a:rPr lang="en-US" sz="2800" b="1" dirty="0" smtClean="0">
                <a:hlinkClick r:id="rId2"/>
              </a:rPr>
              <a:t>/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r>
              <a:rPr lang="en-US" dirty="0" smtClean="0"/>
              <a:t>Purchased by the clinic </a:t>
            </a:r>
          </a:p>
          <a:p>
            <a:r>
              <a:rPr lang="en-US" dirty="0" smtClean="0"/>
              <a:t>Ages </a:t>
            </a:r>
            <a:r>
              <a:rPr lang="en-US" dirty="0" smtClean="0"/>
              <a:t>2 months to 60 months </a:t>
            </a:r>
          </a:p>
          <a:p>
            <a:r>
              <a:rPr lang="en-US" dirty="0" smtClean="0"/>
              <a:t>Parents/caregivers complete prior to each WCC</a:t>
            </a:r>
          </a:p>
          <a:p>
            <a:r>
              <a:rPr lang="en-US" dirty="0" smtClean="0"/>
              <a:t>Interventions are recommended based on parent/caregiver data and data obtained during the history and physical exam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 of a blank ASQ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 of a completed ASQ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71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IOP </a:t>
            </a:r>
            <a:r>
              <a:rPr lang="en-US" dirty="0"/>
              <a:t>treatment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half day programs, approx. 3 hours in length</a:t>
            </a:r>
          </a:p>
          <a:p>
            <a:r>
              <a:rPr lang="en-US" dirty="0" smtClean="0"/>
              <a:t>Patient attends school half of the day, and attends treatment the other half of the day</a:t>
            </a:r>
          </a:p>
          <a:p>
            <a:r>
              <a:rPr lang="en-US" dirty="0" smtClean="0"/>
              <a:t>Allows continuation of routine</a:t>
            </a:r>
          </a:p>
          <a:p>
            <a:r>
              <a:rPr lang="en-US" dirty="0" smtClean="0"/>
              <a:t>Must have transportation- some patients qualify for medical transportation, and others will need to provide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8898320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916" y="268824"/>
            <a:ext cx="9905998" cy="1478570"/>
          </a:xfrm>
        </p:spPr>
        <p:txBody>
          <a:bodyPr/>
          <a:lstStyle/>
          <a:p>
            <a:r>
              <a:rPr lang="en-US" dirty="0" smtClean="0"/>
              <a:t>Children’s mobile crisis team (Formerly “M.U.T.T</a:t>
            </a:r>
            <a:r>
              <a:rPr lang="en-US" dirty="0" smtClean="0"/>
              <a:t>. Mobile unit treatment </a:t>
            </a:r>
            <a:r>
              <a:rPr lang="en-US" dirty="0" smtClean="0"/>
              <a:t>team”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915" y="1396047"/>
            <a:ext cx="9905999" cy="3541714"/>
          </a:xfrm>
        </p:spPr>
        <p:txBody>
          <a:bodyPr/>
          <a:lstStyle/>
          <a:p>
            <a:r>
              <a:rPr lang="en-US" dirty="0" smtClean="0"/>
              <a:t>Contact </a:t>
            </a:r>
            <a:r>
              <a:rPr lang="en-US" dirty="0" smtClean="0"/>
              <a:t>info: </a:t>
            </a:r>
            <a:r>
              <a:rPr lang="en-US" i="1" dirty="0" smtClean="0"/>
              <a:t>1414-257-7621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://wraparoundmke.com/programs/mutt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795" y="1903480"/>
            <a:ext cx="9314497" cy="495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32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 about eating disorders….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Aurora and Rogers both have eating disorder treatment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Redi</a:t>
            </a:r>
            <a:r>
              <a:rPr lang="en-US" dirty="0" smtClean="0"/>
              <a:t> Clinic is another great </a:t>
            </a:r>
            <a:r>
              <a:rPr lang="en-US" dirty="0"/>
              <a:t>treatment center  </a:t>
            </a:r>
            <a:r>
              <a:rPr lang="en-US" sz="2000" b="1" dirty="0" smtClean="0"/>
              <a:t>414-727-4455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://www.therediclinic.com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</a:t>
            </a:r>
          </a:p>
          <a:p>
            <a:r>
              <a:rPr lang="en-US" dirty="0" smtClean="0"/>
              <a:t>Often associated with mood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939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995" y="217924"/>
            <a:ext cx="10536781" cy="1478570"/>
          </a:xfrm>
        </p:spPr>
        <p:txBody>
          <a:bodyPr>
            <a:normAutofit/>
          </a:bodyPr>
          <a:lstStyle/>
          <a:p>
            <a:r>
              <a:rPr lang="en-US" dirty="0"/>
              <a:t>Rogers eating disorder Outpatient treatment</a:t>
            </a:r>
            <a:br>
              <a:rPr lang="en-US" dirty="0"/>
            </a:b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rogersbh.org/what-we-treat/eating-disorders/eating-disorder-outpatient-services</a:t>
            </a:r>
            <a:r>
              <a:rPr lang="en-US" sz="2800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8079" y="1696494"/>
            <a:ext cx="7823089" cy="49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24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78883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Rogers eating disorder residential treatment 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>
                <a:hlinkClick r:id="rId2"/>
              </a:rPr>
              <a:t>https://</a:t>
            </a:r>
            <a:r>
              <a:rPr lang="en-US" sz="2700" dirty="0" smtClean="0">
                <a:hlinkClick r:id="rId2"/>
              </a:rPr>
              <a:t>rogersbh.org/what-we-treat/eating-disorders/eating-disorder-residential-services/eating-disorder-center</a:t>
            </a:r>
            <a:r>
              <a:rPr lang="en-US" sz="27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62" y="1591977"/>
            <a:ext cx="9296454" cy="512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779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Aurora eating disorder treatment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>
                <a:hlinkClick r:id="rId2"/>
              </a:rPr>
              <a:t>https://</a:t>
            </a:r>
            <a:r>
              <a:rPr lang="en-US" sz="2700" dirty="0" smtClean="0">
                <a:hlinkClick r:id="rId2"/>
              </a:rPr>
              <a:t>www.aurorahealthcare.org/services/behavioral-health-addiction/eating-disorders-programs/levels-of-care#InpatientProgram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9829" y="2139637"/>
            <a:ext cx="7933508" cy="46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136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96004"/>
            <a:ext cx="9905998" cy="1478570"/>
          </a:xfrm>
        </p:spPr>
        <p:txBody>
          <a:bodyPr/>
          <a:lstStyle/>
          <a:p>
            <a:r>
              <a:rPr lang="en-US" dirty="0" smtClean="0"/>
              <a:t>REDI Clinic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43499"/>
            <a:ext cx="9905999" cy="3541714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http://www.therediclinic.com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31" y="1784732"/>
            <a:ext cx="9416959" cy="50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801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r>
              <a:rPr lang="en-US" dirty="0" smtClean="0"/>
              <a:t>Blessings on your practice and your patients!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039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Centers for Disease Control </a:t>
            </a:r>
            <a:r>
              <a:rPr lang="en-US" u="sng" dirty="0">
                <a:hlinkClick r:id="rId2"/>
              </a:rPr>
              <a:t>www.cdc.gov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Up to Date </a:t>
            </a:r>
            <a:r>
              <a:rPr lang="en-US" u="sng" dirty="0">
                <a:hlinkClick r:id="rId3"/>
              </a:rPr>
              <a:t>www.UptoDate.com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Autism Speaks </a:t>
            </a:r>
            <a:r>
              <a:rPr lang="en-US" u="sng" dirty="0">
                <a:hlinkClick r:id="rId4"/>
              </a:rPr>
              <a:t>www.Autismspeaks.org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Wisconsin Department of Health Services: Birth to Three </a:t>
            </a:r>
            <a:r>
              <a:rPr lang="en-US" u="sng" dirty="0">
                <a:hlinkClick r:id="rId5"/>
              </a:rPr>
              <a:t>https://www.dhs.wisconsin.gov/birthto3/index.htm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American Academy of Pediatrics </a:t>
            </a:r>
            <a:r>
              <a:rPr lang="en-US" u="sng" dirty="0">
                <a:hlinkClick r:id="rId6"/>
              </a:rPr>
              <a:t>www.aap.org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National Institutions of Health </a:t>
            </a: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www.nimh.nih.gov/health/topics</a:t>
            </a:r>
            <a:r>
              <a:rPr lang="en-US" u="sng" dirty="0" smtClean="0"/>
              <a:t> </a:t>
            </a:r>
          </a:p>
          <a:p>
            <a:pPr lvl="0"/>
            <a:r>
              <a:rPr lang="en-US" dirty="0" smtClean="0"/>
              <a:t>Children’s Hospital Seattle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://www.seattlechildrens.org/conditions/brain-nervous-system-mental-conditions/depression/?</a:t>
            </a:r>
            <a:r>
              <a:rPr lang="en-US" dirty="0" smtClean="0">
                <a:hlinkClick r:id="rId8"/>
              </a:rPr>
              <a:t>gclid=Cj0KCQiAgf3gBRDtARIsABgdL3m6Fu_ZlDgwe25T8nKfWyBlVDbb9R07ntBahqOlanBJm3kplFmYsVIaAknoEALw_wcB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765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CHADD= Children and Adults with Attention-Deficit/Hyperactivity Disorder  </a:t>
            </a:r>
            <a:r>
              <a:rPr lang="en-US" u="sng" dirty="0">
                <a:hlinkClick r:id="rId2"/>
              </a:rPr>
              <a:t>http://www.chadd.org/Understanding-ADHD/About-ADHD/Data-and-Statistics/General-Prevalence.aspx</a:t>
            </a:r>
            <a:r>
              <a:rPr lang="en-US" dirty="0"/>
              <a:t>  </a:t>
            </a:r>
          </a:p>
          <a:p>
            <a:pPr lvl="0"/>
            <a:r>
              <a:rPr lang="en-US" dirty="0" err="1"/>
              <a:t>Marcdante</a:t>
            </a:r>
            <a:r>
              <a:rPr lang="en-US" dirty="0"/>
              <a:t>, et al. (2014). </a:t>
            </a:r>
            <a:r>
              <a:rPr lang="en-US" i="1" dirty="0"/>
              <a:t>Nelson Essentials of Pediatrics, 7</a:t>
            </a:r>
            <a:r>
              <a:rPr lang="en-US" i="1" baseline="30000" dirty="0"/>
              <a:t>th</a:t>
            </a:r>
            <a:r>
              <a:rPr lang="en-US" i="1" dirty="0"/>
              <a:t> edition. </a:t>
            </a:r>
            <a:r>
              <a:rPr lang="en-US" dirty="0"/>
              <a:t>Saunders </a:t>
            </a:r>
          </a:p>
          <a:p>
            <a:r>
              <a:rPr lang="en-US" dirty="0"/>
              <a:t>9. United States Preventative Services Task Force </a:t>
            </a:r>
          </a:p>
          <a:p>
            <a:r>
              <a:rPr lang="en-US" u="sng" dirty="0">
                <a:hlinkClick r:id="rId3"/>
              </a:rPr>
              <a:t>https://www.uspreventiveservicestaskforce.org/Home/GetFileByID/218</a:t>
            </a:r>
            <a:endParaRPr lang="en-US" dirty="0"/>
          </a:p>
          <a:p>
            <a:pPr lvl="0"/>
            <a:r>
              <a:rPr lang="en-US" dirty="0"/>
              <a:t>University of North Carolina Department of Pediatrics </a:t>
            </a:r>
            <a:r>
              <a:rPr lang="en-US" u="sng" dirty="0">
                <a:hlinkClick r:id="rId4"/>
              </a:rPr>
              <a:t>https://www.med.unc.edu/pediatrics/education/current-residents/resources/clinical/unc-general-pediatric-clinic-documents/behavior/screen-for-child-anxiety-related-disorders-scared-parent-form/view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1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</a:t>
            </a:r>
            <a:r>
              <a:rPr lang="en-US" dirty="0"/>
              <a:t>screening tools to identify concerns of developmental </a:t>
            </a:r>
            <a:r>
              <a:rPr lang="en-US" dirty="0" smtClean="0"/>
              <a:t>delay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89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Modified Checklist for Autism in Toddlers </a:t>
            </a:r>
            <a:r>
              <a:rPr lang="en-US" sz="2800" dirty="0" smtClean="0"/>
              <a:t>(</a:t>
            </a:r>
            <a:r>
              <a:rPr lang="en-US" sz="2800" dirty="0" smtClean="0"/>
              <a:t>MCHAT)</a:t>
            </a:r>
          </a:p>
          <a:p>
            <a:r>
              <a:rPr lang="en-US" dirty="0"/>
              <a:t>Free! </a:t>
            </a:r>
            <a:r>
              <a:rPr lang="en-US" dirty="0">
                <a:hlinkClick r:id="rId2"/>
              </a:rPr>
              <a:t>https://mchatscreen.com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Ages 16-30 months </a:t>
            </a:r>
            <a:endParaRPr lang="en-US" dirty="0" smtClean="0"/>
          </a:p>
          <a:p>
            <a:r>
              <a:rPr lang="en-US" dirty="0" smtClean="0"/>
              <a:t>Parents/caregivers </a:t>
            </a:r>
            <a:r>
              <a:rPr lang="en-US" dirty="0" smtClean="0"/>
              <a:t>complete prior to each WCC</a:t>
            </a:r>
          </a:p>
          <a:p>
            <a:r>
              <a:rPr lang="en-US" dirty="0" smtClean="0"/>
              <a:t>Interventions are recommended based on parent/caregiver data and data obtained during the history and physical exam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 of a </a:t>
            </a:r>
            <a:r>
              <a:rPr lang="en-US" dirty="0" smtClean="0">
                <a:solidFill>
                  <a:srgbClr val="FF0000"/>
                </a:solidFill>
              </a:rPr>
              <a:t>blank MCHAT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928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49487"/>
            <a:ext cx="10133011" cy="4020684"/>
          </a:xfrm>
        </p:spPr>
        <p:txBody>
          <a:bodyPr>
            <a:noAutofit/>
          </a:bodyPr>
          <a:lstStyle/>
          <a:p>
            <a:pPr lvl="0"/>
            <a:r>
              <a:rPr lang="en-US" sz="1600" dirty="0"/>
              <a:t>Children’s Hospital of Wisconsin </a:t>
            </a:r>
            <a:r>
              <a:rPr lang="en-US" sz="1600" u="sng" dirty="0">
                <a:hlinkClick r:id="rId2"/>
              </a:rPr>
              <a:t>www.chw.org</a:t>
            </a:r>
            <a:r>
              <a:rPr lang="en-US" sz="1600" dirty="0"/>
              <a:t> </a:t>
            </a:r>
          </a:p>
          <a:p>
            <a:r>
              <a:rPr lang="en-US" sz="1600" u="sng" dirty="0">
                <a:hlinkClick r:id="rId3"/>
              </a:rPr>
              <a:t>https://www.chw.org/medical-care/psychiatry-and-behavioral-medicine</a:t>
            </a:r>
            <a:r>
              <a:rPr lang="en-US" sz="1600" dirty="0"/>
              <a:t> </a:t>
            </a:r>
          </a:p>
          <a:p>
            <a:r>
              <a:rPr lang="en-US" sz="1600" u="sng" dirty="0">
                <a:hlinkClick r:id="rId4"/>
              </a:rPr>
              <a:t>https://www.chw.org/medical-care/psychiatry-and-behavioral-medicine/mental-health/crisis-care</a:t>
            </a:r>
            <a:r>
              <a:rPr lang="en-US" sz="1600" dirty="0"/>
              <a:t> </a:t>
            </a:r>
          </a:p>
          <a:p>
            <a:pPr lvl="0"/>
            <a:r>
              <a:rPr lang="en-US" sz="1600" dirty="0"/>
              <a:t>Autism Speaks </a:t>
            </a:r>
            <a:r>
              <a:rPr lang="en-US" sz="1600" u="sng" dirty="0">
                <a:hlinkClick r:id="rId5"/>
              </a:rPr>
              <a:t>http://communities.autismspeaks.org/site/c.ihLPK1PDLoF/b.7501157/k.8319/Autism_Speaks_in_Wisconsin.htm</a:t>
            </a:r>
            <a:r>
              <a:rPr lang="en-US" sz="1600" dirty="0"/>
              <a:t> </a:t>
            </a:r>
          </a:p>
          <a:p>
            <a:pPr lvl="0"/>
            <a:r>
              <a:rPr lang="en-US" sz="1600" dirty="0"/>
              <a:t>Healthy Children </a:t>
            </a:r>
            <a:r>
              <a:rPr lang="en-US" sz="1600" u="sng" dirty="0">
                <a:hlinkClick r:id="rId6"/>
              </a:rPr>
              <a:t>https://www.healthychildren.org/English/health-issues/conditions/Autism/Pages/How-Doctors-Screen-for-Autism.aspx</a:t>
            </a:r>
            <a:r>
              <a:rPr lang="en-US" sz="1600" dirty="0"/>
              <a:t> </a:t>
            </a:r>
          </a:p>
          <a:p>
            <a:pPr lvl="0"/>
            <a:r>
              <a:rPr lang="en-US" sz="1600" dirty="0"/>
              <a:t>Rogers Behavioral Health </a:t>
            </a:r>
            <a:r>
              <a:rPr lang="en-US" sz="1600" u="sng" dirty="0">
                <a:hlinkClick r:id="rId7"/>
              </a:rPr>
              <a:t>www.rogersbh.org/</a:t>
            </a:r>
            <a:r>
              <a:rPr lang="en-US" sz="1600" dirty="0"/>
              <a:t> </a:t>
            </a:r>
          </a:p>
          <a:p>
            <a:pPr lvl="0"/>
            <a:r>
              <a:rPr lang="en-US" sz="1600" dirty="0"/>
              <a:t>Aurora Health Care Child and Adolescent Behavioral Health </a:t>
            </a:r>
            <a:r>
              <a:rPr lang="en-US" sz="1600" u="sng" dirty="0">
                <a:hlinkClick r:id="rId8"/>
              </a:rPr>
              <a:t>https://www.aurorahealthcare.org/services/behavioral-health-addiction/child-and-adolescent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063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18516</TotalTime>
  <Words>2458</Words>
  <Application>Microsoft Office PowerPoint</Application>
  <PresentationFormat>Widescreen</PresentationFormat>
  <Paragraphs>408</Paragraphs>
  <Slides>90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Arial</vt:lpstr>
      <vt:lpstr>Calibri</vt:lpstr>
      <vt:lpstr>Quattrocento</vt:lpstr>
      <vt:lpstr>Trebuchet MS</vt:lpstr>
      <vt:lpstr>Tw Cen MT</vt:lpstr>
      <vt:lpstr>Wingdings</vt:lpstr>
      <vt:lpstr>Circuit</vt:lpstr>
      <vt:lpstr>Pediatric behavioral health and psychological health pearls for the primary care provider</vt:lpstr>
      <vt:lpstr>To obtain the PPT of the Presentation please email me at Pollyanna.kabara@cuw.edu </vt:lpstr>
      <vt:lpstr>Disclosures </vt:lpstr>
      <vt:lpstr>Scary and sad statistics</vt:lpstr>
      <vt:lpstr>Objectives:</vt:lpstr>
      <vt:lpstr>Developmental screening tools</vt:lpstr>
      <vt:lpstr>AAP Table of screening tools</vt:lpstr>
      <vt:lpstr>developmental screening tools to identify concerns of developmental delay </vt:lpstr>
      <vt:lpstr>developmental screening tools to identify concerns of developmental delay </vt:lpstr>
      <vt:lpstr>Red Flags in infant development</vt:lpstr>
      <vt:lpstr>appropriate patient referral for patients who have developmental delay </vt:lpstr>
      <vt:lpstr>Nice resource for parents with high health literacy https://www.healthychildren.org/English/ages-stages/toddler/Pages/Assessing-Developmental-Delays.aspx </vt:lpstr>
      <vt:lpstr>Early intervention (Birth to three program )</vt:lpstr>
      <vt:lpstr>Birth to Three: AKA, Early Intervention (EI) Part C of the Individuals with Disabilities Education Act</vt:lpstr>
      <vt:lpstr>Birth to Three Mission Statement</vt:lpstr>
      <vt:lpstr>Eligibility</vt:lpstr>
      <vt:lpstr>Services</vt:lpstr>
      <vt:lpstr>Referrals</vt:lpstr>
      <vt:lpstr>Example of Waukesha county referral </vt:lpstr>
      <vt:lpstr>Birth to three services </vt:lpstr>
      <vt:lpstr>birth to three services</vt:lpstr>
      <vt:lpstr>Autism spectrum disorder (ASD) </vt:lpstr>
      <vt:lpstr>presenting signs and symptoms of autism spectrum disorder </vt:lpstr>
      <vt:lpstr>Signs and symptoms of Autism https://www.autismspeaks.org/what-autism/symptoms </vt:lpstr>
      <vt:lpstr>Red flags for asd </vt:lpstr>
      <vt:lpstr>DSM-V Diagnostic Criteria for ASD  (copied from UptoDate)</vt:lpstr>
      <vt:lpstr>ASD Severity level from UptoDate</vt:lpstr>
      <vt:lpstr>ASD screening Tools for children &lt;3 y/o</vt:lpstr>
      <vt:lpstr>M-CHAT-R/F (Modified CHAT Revised with follow-up)  </vt:lpstr>
      <vt:lpstr>CHAT: Checklist for Autism in Toddlers  </vt:lpstr>
      <vt:lpstr>STAT: screening tool for autism in 2 y/o </vt:lpstr>
      <vt:lpstr>ITC: infant toddler checklist </vt:lpstr>
      <vt:lpstr>POSI: parents observations of social interactions </vt:lpstr>
      <vt:lpstr>Tools for Preschool &amp; School age Children</vt:lpstr>
      <vt:lpstr>SCQ: social communication questionnaire </vt:lpstr>
      <vt:lpstr>CAST: childhood autism syndrome test </vt:lpstr>
      <vt:lpstr>ASSQ: Autism spectrum screening questionnaire</vt:lpstr>
      <vt:lpstr>local resource</vt:lpstr>
      <vt:lpstr>Referral for patients who may have asd</vt:lpstr>
      <vt:lpstr>Neuropsychological evaluation</vt:lpstr>
      <vt:lpstr>ADD and ADHD</vt:lpstr>
      <vt:lpstr>ADD/ADHD Presenting signs and symptoms </vt:lpstr>
      <vt:lpstr>PowerPoint Presentation</vt:lpstr>
      <vt:lpstr>Common screening tools for ADD and ADHD</vt:lpstr>
      <vt:lpstr>Connors tool</vt:lpstr>
      <vt:lpstr>Wonderful resources for families</vt:lpstr>
      <vt:lpstr>Referrals</vt:lpstr>
      <vt:lpstr>Mood disorders</vt:lpstr>
      <vt:lpstr>Great resource for mood disorders: </vt:lpstr>
      <vt:lpstr>Anxiety and Obsessive compulsive disorder (OCD)</vt:lpstr>
      <vt:lpstr>presenting signs and symptoms of anxiety and ocd </vt:lpstr>
      <vt:lpstr>Anxiety symptoms </vt:lpstr>
      <vt:lpstr>Obsessive-Compulsive Disorder</vt:lpstr>
      <vt:lpstr>screening tools for Anxiety and ocd</vt:lpstr>
      <vt:lpstr>Anxiety and OCD treatment </vt:lpstr>
      <vt:lpstr>Individual psychotherapy </vt:lpstr>
      <vt:lpstr>Behavioral activation therapy </vt:lpstr>
      <vt:lpstr>Cognitive behavioral therapy (CBT) </vt:lpstr>
      <vt:lpstr>  Dialectical behavior therapy (DBT)   </vt:lpstr>
      <vt:lpstr>Exposure therapy- unique to anxiety and OCD</vt:lpstr>
      <vt:lpstr>Local resources for anxiety and OCD</vt:lpstr>
      <vt:lpstr>Depression </vt:lpstr>
      <vt:lpstr>presenting signs and symptoms of Depression</vt:lpstr>
      <vt:lpstr>GAD, Depression, both? </vt:lpstr>
      <vt:lpstr>Guidelines for Adolescent Depression in Primary Care (GLAD-PC) Toolkit</vt:lpstr>
      <vt:lpstr>screening tools for Depression</vt:lpstr>
      <vt:lpstr>GAD and PHQ-9 with instructions  https://www.phqscreeners.com/select-screener/36 </vt:lpstr>
      <vt:lpstr>Depression screening</vt:lpstr>
      <vt:lpstr>PHQ-9 continued</vt:lpstr>
      <vt:lpstr>PHQ-9 continued</vt:lpstr>
      <vt:lpstr>PHQ-9 initial diagnosis</vt:lpstr>
      <vt:lpstr>PHQ-9 monitoring depression</vt:lpstr>
      <vt:lpstr>Interpretation of PHQ-9 results</vt:lpstr>
      <vt:lpstr>Depression treatment </vt:lpstr>
      <vt:lpstr>Mood disorder treatment options</vt:lpstr>
      <vt:lpstr>Local treatment options</vt:lpstr>
      <vt:lpstr>Outpatient treatment options</vt:lpstr>
      <vt:lpstr>Milwaukee county resources</vt:lpstr>
      <vt:lpstr>Partial hospitalization programs (PHP)</vt:lpstr>
      <vt:lpstr>IOP treatment options</vt:lpstr>
      <vt:lpstr>Children’s mobile crisis team (Formerly “M.U.T.T. Mobile unit treatment team”</vt:lpstr>
      <vt:lpstr>Side note about eating disorders….</vt:lpstr>
      <vt:lpstr>Rogers eating disorder Outpatient treatment https://rogersbh.org/what-we-treat/eating-disorders/eating-disorder-outpatient-services </vt:lpstr>
      <vt:lpstr>Rogers eating disorder residential treatment  https://rogersbh.org/what-we-treat/eating-disorders/eating-disorder-residential-services/eating-disorder-center  </vt:lpstr>
      <vt:lpstr>Aurora eating disorder treatment https://www.aurorahealthcare.org/services/behavioral-health-addiction/eating-disorders-programs/levels-of-care#InpatientProgram </vt:lpstr>
      <vt:lpstr>REDI Clinic </vt:lpstr>
      <vt:lpstr>Conclusion</vt:lpstr>
      <vt:lpstr>References:</vt:lpstr>
      <vt:lpstr>References:</vt:lpstr>
      <vt:lpstr>References:</vt:lpstr>
    </vt:vector>
  </TitlesOfParts>
  <Company>Concordia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behavioral health and psychological health pearls for the primary care provider</dc:title>
  <dc:creator>Kabara, Pollyanna M</dc:creator>
  <cp:lastModifiedBy>Kabara, Pollyanna M</cp:lastModifiedBy>
  <cp:revision>210</cp:revision>
  <dcterms:created xsi:type="dcterms:W3CDTF">2018-11-08T02:19:29Z</dcterms:created>
  <dcterms:modified xsi:type="dcterms:W3CDTF">2019-01-03T15:14:44Z</dcterms:modified>
</cp:coreProperties>
</file>