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3" r:id="rId10"/>
    <p:sldId id="272" r:id="rId11"/>
    <p:sldId id="263" r:id="rId12"/>
    <p:sldId id="269" r:id="rId13"/>
    <p:sldId id="270" r:id="rId14"/>
    <p:sldId id="275" r:id="rId15"/>
    <p:sldId id="266" r:id="rId16"/>
    <p:sldId id="271" r:id="rId17"/>
    <p:sldId id="268" r:id="rId18"/>
    <p:sldId id="264" r:id="rId19"/>
    <p:sldId id="267" r:id="rId20"/>
    <p:sldId id="265" r:id="rId21"/>
    <p:sldId id="277" r:id="rId22"/>
    <p:sldId id="278" r:id="rId23"/>
    <p:sldId id="280" r:id="rId24"/>
    <p:sldId id="279" r:id="rId25"/>
    <p:sldId id="281" r:id="rId26"/>
    <p:sldId id="285" r:id="rId27"/>
    <p:sldId id="282" r:id="rId28"/>
    <p:sldId id="283" r:id="rId29"/>
    <p:sldId id="284" r:id="rId30"/>
    <p:sldId id="286" r:id="rId31"/>
    <p:sldId id="288" r:id="rId32"/>
    <p:sldId id="289" r:id="rId33"/>
    <p:sldId id="287" r:id="rId34"/>
    <p:sldId id="290" r:id="rId35"/>
    <p:sldId id="27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778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6146-2C9E-43EB-A941-0D9AE89457C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4AA2-804A-4193-8A46-B1C9A6A7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5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 functions collapse during sleep of the velopharyngeal and/or oropharyngeal airway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reduced or complete cessation of airflow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intermittent disturbances in gas exchange (hypercapnia and hypoxemia) and fragmented sleep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all have narrowing of UA during sleep as muscles relax (can lead to audible breathing in healthy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fluttering of the soft palate and UA soft tissue)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who snore have OSA, but most with OSA will snore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Unfavorable anatomic UA susceptibility + sleep related changes in UA function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i.e.: Relaxation of muscles, reduced responsiveness, rostral increase of blood 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2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History: snoring, labored breathing or pauses, nocturnal enuresis, learning or behavior problems, sleepiness</a:t>
            </a:r>
          </a:p>
          <a:p>
            <a:pPr marL="228600" indent="-228600">
              <a:buAutoNum type="arabicPeriod"/>
            </a:pPr>
            <a:r>
              <a:rPr lang="en-US" dirty="0"/>
              <a:t>Exam: Growth (obesity and poor growth/FTT), cardiopulmonary, head and nose, 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 Difficult to implement; as many as 40% of drivers would be affected!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encourages drivers to not be screened or treated, lie about symptoms, so examiners, but ALL practitioners much be diligent in screening and recommending treatment!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age (skin sags everywhere)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gender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Craniofacial or upper airway soft tissue abnormalities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 maxillary or short mandibular size (Asian population)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craniofacial base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Tonsillar hypertrophy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Adenoid hypertrophy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Smoking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Nasal congestion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Menopause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history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conditions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ESRD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CHF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lung disease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don’t forget those that don’t necessarily fit the mold!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Mallampati</a:t>
            </a:r>
            <a:r>
              <a:rPr lang="en-US" dirty="0"/>
              <a:t> vs. Friedman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3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important: Importance of treatment and how much it can be reduced with various treatments!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Daytime function (sleepiness, impaired function at work),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Psychiatric: higher risk of depression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Drowsy driving and MVAs (2-3X more common)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 effects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Arrhythmias (Reggie White, 43)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failure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Why: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apnea created hypoxemia and hypercapnia and arousal from sleep; creates inflammatory and effects on the vessels that can contribute to cardiovascular disease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sympathetic activity during sleep—influences HR and BP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 syndrome and T2DM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obesity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independent risk factor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NAFLD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d/t intermittent nocturnal hypoxemia (independent of shared RF)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Perioperative complications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Mortality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2-3X increased in death for those with AHI &gt; 30 independent of other RF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 sleep medicine providers (have them do follow-up after you order a test)-they can then order supplies, conduct f/u; help patient be successful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needed: Be the patient advocated—there are many different companies/suppliers and the patient is a consumer. These companies should want to do everything in their power to make CPAP comfortable/successful, because otherwise the patient isn’t using it; and they aren’t getting paid.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CPAP is not tracked and data/and use is stored on the cloud; sleep specialists or you if you are managing can see how compliant patients are and how effective it is!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your old-fashioned CPAP; many are smaller, more portable, MANY different masks!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need to utilize ENT if nasal breathing or sinus issues are creating compliance issues with CPAP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4AA2-804A-4193-8A46-B1C9A6A7A3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429B-EB52-4673-88BB-CD9A09CDD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Obstructive sleep apnea</a:t>
            </a:r>
            <a:br>
              <a:rPr lang="en-US" dirty="0"/>
            </a:br>
            <a:r>
              <a:rPr lang="en-US" sz="2800" dirty="0"/>
              <a:t>Is that snoring more than just annoying?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A6D40-EA97-4CBB-A872-6D525827C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Alysa Blum, PA-C</a:t>
            </a:r>
          </a:p>
          <a:p>
            <a:r>
              <a:rPr lang="en-US" dirty="0"/>
              <a:t>Waukesha Employee Health and Wellness Center</a:t>
            </a:r>
          </a:p>
        </p:txBody>
      </p:sp>
    </p:spTree>
    <p:extLst>
      <p:ext uri="{BB962C8B-B14F-4D97-AF65-F5344CB8AC3E}">
        <p14:creationId xmlns:p14="http://schemas.microsoft.com/office/powerpoint/2010/main" val="35367914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45ECE5-A3F3-4055-A90B-041B81B573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D23BC-2ACF-48DE-990E-0AEA1B3CCC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037A23-7D99-4120-B4EF-602523E60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98" y="643467"/>
            <a:ext cx="37970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6F2A-CD88-4E31-B84F-207235C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1AD9-CA34-494E-88D8-8CEDB425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8821"/>
            <a:ext cx="10265727" cy="38023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lab polysomnography</a:t>
            </a:r>
          </a:p>
          <a:p>
            <a:pPr lvl="1"/>
            <a:r>
              <a:rPr lang="en-US" dirty="0"/>
              <a:t>GOLD standard</a:t>
            </a:r>
          </a:p>
          <a:p>
            <a:pPr lvl="1"/>
            <a:r>
              <a:rPr lang="en-US" dirty="0"/>
              <a:t>Best for:</a:t>
            </a:r>
          </a:p>
          <a:p>
            <a:pPr lvl="2"/>
            <a:r>
              <a:rPr lang="en-US" dirty="0"/>
              <a:t>Suspected complicated OSA</a:t>
            </a:r>
          </a:p>
          <a:p>
            <a:pPr lvl="2"/>
            <a:r>
              <a:rPr lang="en-US" dirty="0"/>
              <a:t>Other breathing issues</a:t>
            </a:r>
          </a:p>
          <a:p>
            <a:pPr lvl="2"/>
            <a:r>
              <a:rPr lang="en-US" dirty="0"/>
              <a:t>Mission-critical workers</a:t>
            </a:r>
          </a:p>
          <a:p>
            <a:r>
              <a:rPr lang="en-US" dirty="0"/>
              <a:t>Home sleep apnea testing (HSAT)</a:t>
            </a:r>
          </a:p>
          <a:p>
            <a:pPr lvl="1"/>
            <a:r>
              <a:rPr lang="en-US" dirty="0"/>
              <a:t>Good alternative that many patients prefer</a:t>
            </a:r>
          </a:p>
          <a:p>
            <a:pPr lvl="1"/>
            <a:r>
              <a:rPr lang="en-US" dirty="0"/>
              <a:t>Best for:</a:t>
            </a:r>
          </a:p>
          <a:p>
            <a:pPr lvl="2"/>
            <a:r>
              <a:rPr lang="en-US" dirty="0"/>
              <a:t>Strong suspicion of OSA</a:t>
            </a:r>
          </a:p>
          <a:p>
            <a:pPr lvl="2"/>
            <a:r>
              <a:rPr lang="en-US" dirty="0"/>
              <a:t>No major medical comorbidities </a:t>
            </a:r>
          </a:p>
        </p:txBody>
      </p:sp>
    </p:spTree>
    <p:extLst>
      <p:ext uri="{BB962C8B-B14F-4D97-AF65-F5344CB8AC3E}">
        <p14:creationId xmlns:p14="http://schemas.microsoft.com/office/powerpoint/2010/main" val="33462225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5A0A1-9FB5-4F4E-864B-381EB4104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03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B861E-2A7B-4B1F-97E4-30A48B794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" b="3963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4E7EB-B21D-4760-941C-8E9C629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HSAT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43192" y="1907344"/>
            <a:ext cx="3643674" cy="32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Nasal pressure/Airflow</a:t>
            </a:r>
          </a:p>
          <a:p>
            <a:r>
              <a:rPr lang="en-US" dirty="0"/>
              <a:t>Thoracic and abdominal </a:t>
            </a:r>
            <a:r>
              <a:rPr lang="en-US"/>
              <a:t>effort belts</a:t>
            </a:r>
            <a:endParaRPr lang="en-US" dirty="0"/>
          </a:p>
          <a:p>
            <a:r>
              <a:rPr lang="en-US" dirty="0"/>
              <a:t>Pulse oximeter </a:t>
            </a:r>
          </a:p>
        </p:txBody>
      </p:sp>
    </p:spTree>
    <p:extLst>
      <p:ext uri="{BB962C8B-B14F-4D97-AF65-F5344CB8AC3E}">
        <p14:creationId xmlns:p14="http://schemas.microsoft.com/office/powerpoint/2010/main" val="42770659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F32515-9322-44A5-8C72-4C7BFB4618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F13B-5021-454F-90E5-3AB2383BFD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6504A-C1AC-4ECB-9E09-BDCF1CDE6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924" y="643467"/>
            <a:ext cx="60541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164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2DF-AEC6-458A-9860-D9296B97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Definitions/Summary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5B57-7FD8-42EF-BBCE-C1069A6B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2034541"/>
            <a:ext cx="10384471" cy="3756660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effectLst/>
              </a:rPr>
              <a:t>Apnea: 90% or greater decrease in airflow for 10 secs</a:t>
            </a:r>
          </a:p>
          <a:p>
            <a:pPr lvl="2"/>
            <a:r>
              <a:rPr lang="en-US" dirty="0">
                <a:effectLst/>
              </a:rPr>
              <a:t>Hypopnea: reduction of airflow but does not meet definition of apnea</a:t>
            </a:r>
          </a:p>
          <a:p>
            <a:pPr lvl="2"/>
            <a:r>
              <a:rPr lang="en-US" dirty="0">
                <a:effectLst/>
              </a:rPr>
              <a:t>RERA: respiratory effort-related arousals-arousals that are associated with change in airflow that don’t meet above definitions </a:t>
            </a:r>
          </a:p>
          <a:p>
            <a:pPr lvl="2"/>
            <a:r>
              <a:rPr lang="en-US" dirty="0">
                <a:effectLst/>
              </a:rPr>
              <a:t>AHI (apnea-hypopnea index): adding together number of apneas and hypopneas and dividing by the sum of total sleep (in hours)</a:t>
            </a:r>
          </a:p>
          <a:p>
            <a:pPr lvl="3"/>
            <a:r>
              <a:rPr lang="en-US" dirty="0">
                <a:effectLst/>
              </a:rPr>
              <a:t>AHI &gt; 15 = OSA, or &gt;5 + other s/s</a:t>
            </a:r>
          </a:p>
          <a:p>
            <a:pPr lvl="2"/>
            <a:r>
              <a:rPr lang="en-US" dirty="0">
                <a:effectLst/>
              </a:rPr>
              <a:t>RDI (respiratory disturbance index): apneas + hypopneas + RERAs, and dividing the sum by the total sleep in hours (thus typically RDI will be somewhat higher than AHI)</a:t>
            </a:r>
          </a:p>
          <a:p>
            <a:pPr lvl="2"/>
            <a:r>
              <a:rPr lang="en-US" dirty="0">
                <a:effectLst/>
              </a:rPr>
              <a:t>Degree of hypoxemia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386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832E00-4ABC-4FCE-AF5C-6740B8044B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6488967-BBB3-4EEA-B588-30E54334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31" y="643466"/>
            <a:ext cx="3555221" cy="557106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B62BB5-2FDC-426C-918D-7CFCD8C2C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5793" y="643466"/>
            <a:ext cx="451256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1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8B70-4005-4955-805D-210F8CD5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 of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5922-E6E4-4D81-B169-00C279DA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5499"/>
            <a:ext cx="9905998" cy="3124201"/>
          </a:xfrm>
        </p:spPr>
        <p:txBody>
          <a:bodyPr/>
          <a:lstStyle/>
          <a:p>
            <a:r>
              <a:rPr lang="en-US" dirty="0"/>
              <a:t>AHI: 15-25: Mild OSA</a:t>
            </a:r>
          </a:p>
          <a:p>
            <a:r>
              <a:rPr lang="en-US" dirty="0"/>
              <a:t>AHI: 25-40 Moderate OSA</a:t>
            </a:r>
          </a:p>
          <a:p>
            <a:r>
              <a:rPr lang="en-US" dirty="0"/>
              <a:t>AHI &gt; 40: severe OSA</a:t>
            </a:r>
          </a:p>
        </p:txBody>
      </p:sp>
    </p:spTree>
    <p:extLst>
      <p:ext uri="{BB962C8B-B14F-4D97-AF65-F5344CB8AC3E}">
        <p14:creationId xmlns:p14="http://schemas.microsoft.com/office/powerpoint/2010/main" val="31913322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36D8A-2C96-4FB8-A905-E80F2DD95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23151" y="645106"/>
            <a:ext cx="3332318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5C990-594C-4248-84EC-DC968868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Consequences of untreated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0E80-144F-4391-85F9-49795654C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192" y="2666999"/>
            <a:ext cx="3643674" cy="3216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Daytime function</a:t>
            </a:r>
          </a:p>
          <a:p>
            <a:r>
              <a:rPr lang="en-US" sz="1700"/>
              <a:t>Psychiatric</a:t>
            </a:r>
          </a:p>
          <a:p>
            <a:r>
              <a:rPr lang="en-US" sz="1700"/>
              <a:t>Driving implications</a:t>
            </a:r>
          </a:p>
          <a:p>
            <a:r>
              <a:rPr lang="en-US" sz="1700"/>
              <a:t>Cardiovascular events</a:t>
            </a:r>
          </a:p>
          <a:p>
            <a:r>
              <a:rPr lang="en-US" sz="1700"/>
              <a:t>Metabolic syndrome and T2DM</a:t>
            </a:r>
          </a:p>
          <a:p>
            <a:r>
              <a:rPr lang="en-US" sz="1700"/>
              <a:t>NAFLD</a:t>
            </a:r>
          </a:p>
          <a:p>
            <a:r>
              <a:rPr lang="en-US" sz="1700"/>
              <a:t>Perioperative complications</a:t>
            </a:r>
          </a:p>
          <a:p>
            <a:r>
              <a:rPr lang="en-US" sz="1700"/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33707008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F32515-9322-44A5-8C72-4C7BFB4618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F13B-5021-454F-90E5-3AB2383BFD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2BA332-5515-4628-A49A-3FBCF45F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200" y="643467"/>
            <a:ext cx="90816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71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8F0A-F15C-4551-B2C2-9AF3D103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1F13-AB88-49E4-84DA-9550C80ED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signs and symptoms of OSA</a:t>
            </a:r>
          </a:p>
          <a:p>
            <a:r>
              <a:rPr lang="en-US" dirty="0"/>
              <a:t>Know how to appropriately screen for OSA</a:t>
            </a:r>
          </a:p>
          <a:p>
            <a:r>
              <a:rPr lang="en-US" dirty="0"/>
              <a:t>Understand the consequences of untreated OSA</a:t>
            </a:r>
          </a:p>
          <a:p>
            <a:r>
              <a:rPr lang="en-US" dirty="0"/>
              <a:t>Understand basics of referral and treatment</a:t>
            </a:r>
          </a:p>
          <a:p>
            <a:r>
              <a:rPr lang="en-US" dirty="0"/>
              <a:t>OSA special cases</a:t>
            </a:r>
          </a:p>
        </p:txBody>
      </p:sp>
    </p:spTree>
    <p:extLst>
      <p:ext uri="{BB962C8B-B14F-4D97-AF65-F5344CB8AC3E}">
        <p14:creationId xmlns:p14="http://schemas.microsoft.com/office/powerpoint/2010/main" val="306060414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7F9C-A61D-4C21-B6FA-3C2D8F79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32E3-13C3-48A5-A579-C4851D4B7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948" y="2228850"/>
            <a:ext cx="5467935" cy="4171950"/>
          </a:xfrm>
        </p:spPr>
        <p:txBody>
          <a:bodyPr/>
          <a:lstStyle/>
          <a:p>
            <a:pPr lvl="1"/>
            <a:r>
              <a:rPr lang="en-US" dirty="0">
                <a:effectLst/>
              </a:rPr>
              <a:t>Weight loss and CPAP are cornerstones of therapy</a:t>
            </a:r>
          </a:p>
          <a:p>
            <a:pPr lvl="1"/>
            <a:r>
              <a:rPr lang="en-US" dirty="0">
                <a:effectLst/>
              </a:rPr>
              <a:t>Other: oral appliances, upper airway surgery and hypoglossal nerve stimulation</a:t>
            </a:r>
          </a:p>
          <a:p>
            <a:pPr lvl="1"/>
            <a:r>
              <a:rPr lang="en-US" dirty="0">
                <a:effectLst/>
              </a:rPr>
              <a:t>Ordering supplies</a:t>
            </a:r>
          </a:p>
          <a:p>
            <a:pPr lvl="1"/>
            <a:r>
              <a:rPr lang="en-US" dirty="0">
                <a:effectLst/>
              </a:rPr>
              <a:t>Referrals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C5A8D2-4214-41CD-8C25-247398234F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6913" y="1790702"/>
            <a:ext cx="4000498" cy="4000498"/>
          </a:xfrm>
        </p:spPr>
      </p:pic>
    </p:spTree>
    <p:extLst>
      <p:ext uri="{BB962C8B-B14F-4D97-AF65-F5344CB8AC3E}">
        <p14:creationId xmlns:p14="http://schemas.microsoft.com/office/powerpoint/2010/main" val="193927707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B3F433-0716-4698-940E-1ABFAB1F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07262-3E58-4CC6-B6A8-F7769861F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57 </a:t>
            </a:r>
            <a:r>
              <a:rPr lang="en-US" dirty="0" err="1"/>
              <a:t>yo</a:t>
            </a:r>
            <a:r>
              <a:rPr lang="en-US" dirty="0"/>
              <a:t> male </a:t>
            </a:r>
          </a:p>
          <a:p>
            <a:r>
              <a:rPr lang="en-US" dirty="0"/>
              <a:t>Initially presented for HRA follow up after he had several RF</a:t>
            </a:r>
          </a:p>
          <a:p>
            <a:pPr lvl="1"/>
            <a:r>
              <a:rPr lang="en-US" dirty="0"/>
              <a:t>Elevated BP, elevated TGL, elevated fasting BS, obesity and tobacco use </a:t>
            </a:r>
          </a:p>
          <a:p>
            <a:r>
              <a:rPr lang="en-US" dirty="0"/>
              <a:t>Has not had care in over 1 year, had been on BP meds, but has been inconsistent with use </a:t>
            </a:r>
          </a:p>
        </p:txBody>
      </p:sp>
    </p:spTree>
    <p:extLst>
      <p:ext uri="{BB962C8B-B14F-4D97-AF65-F5344CB8AC3E}">
        <p14:creationId xmlns:p14="http://schemas.microsoft.com/office/powerpoint/2010/main" val="12862768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B30A-7942-4778-A2E5-2EBA1639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D409-E35F-4ED5-B98F-D92D1E64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</a:t>
            </a:r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Works in a foundry operating a crane</a:t>
            </a:r>
          </a:p>
          <a:p>
            <a:pPr lvl="1"/>
            <a:r>
              <a:rPr lang="en-US" dirty="0"/>
              <a:t>75 pack year smoking history</a:t>
            </a:r>
          </a:p>
          <a:p>
            <a:pPr lvl="1"/>
            <a:r>
              <a:rPr lang="en-US" dirty="0"/>
              <a:t>Inactive lifestyle</a:t>
            </a:r>
          </a:p>
          <a:p>
            <a:pPr lvl="1"/>
            <a:r>
              <a:rPr lang="en-US" dirty="0"/>
              <a:t>Mild-moderate drinking </a:t>
            </a:r>
          </a:p>
          <a:p>
            <a:r>
              <a:rPr lang="en-US" dirty="0"/>
              <a:t>Past Medical </a:t>
            </a:r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HTN?</a:t>
            </a:r>
          </a:p>
          <a:p>
            <a:pPr lvl="1"/>
            <a:r>
              <a:rPr lang="en-US" dirty="0"/>
              <a:t>Chronic sinusitis</a:t>
            </a:r>
          </a:p>
        </p:txBody>
      </p:sp>
    </p:spTree>
    <p:extLst>
      <p:ext uri="{BB962C8B-B14F-4D97-AF65-F5344CB8AC3E}">
        <p14:creationId xmlns:p14="http://schemas.microsoft.com/office/powerpoint/2010/main" val="44859936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F363-9BF1-46DF-9BAD-4687EDCF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8B0B-9979-4037-BD0D-0903CC609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asked: “I do not sleep well”</a:t>
            </a:r>
          </a:p>
          <a:p>
            <a:r>
              <a:rPr lang="en-US" dirty="0"/>
              <a:t>Wakes up often</a:t>
            </a:r>
          </a:p>
          <a:p>
            <a:r>
              <a:rPr lang="en-US" dirty="0"/>
              <a:t>+snoring and witnessed apneas by wife</a:t>
            </a:r>
          </a:p>
          <a:p>
            <a:r>
              <a:rPr lang="en-US" dirty="0"/>
              <a:t>Feels tired daily and c/o daytime somnolence</a:t>
            </a:r>
          </a:p>
          <a:p>
            <a:r>
              <a:rPr lang="en-US" dirty="0"/>
              <a:t>States he would like to quit smoking and start exercising but feels too tired to accomplish these things </a:t>
            </a:r>
          </a:p>
        </p:txBody>
      </p:sp>
    </p:spTree>
    <p:extLst>
      <p:ext uri="{BB962C8B-B14F-4D97-AF65-F5344CB8AC3E}">
        <p14:creationId xmlns:p14="http://schemas.microsoft.com/office/powerpoint/2010/main" val="41776007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2810-AEB6-4D24-AC28-9B19C174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7520-D4E7-46E0-B069-BBD2BA9F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BP: 160/102</a:t>
            </a:r>
          </a:p>
          <a:p>
            <a:r>
              <a:rPr lang="en-US" dirty="0"/>
              <a:t>HR: 90</a:t>
            </a:r>
          </a:p>
          <a:p>
            <a:r>
              <a:rPr lang="en-US"/>
              <a:t>BMI: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0881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237E-9217-45AA-B924-70A242E5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26FB-C863-4DB6-B50D-C71B1B7F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Appearance: Obese male, in no acute distress </a:t>
            </a:r>
          </a:p>
          <a:p>
            <a:r>
              <a:rPr lang="en-US" dirty="0"/>
              <a:t>Neck: 17 inches circumference</a:t>
            </a:r>
          </a:p>
          <a:p>
            <a:r>
              <a:rPr lang="en-US" dirty="0"/>
              <a:t>Nose: </a:t>
            </a:r>
            <a:r>
              <a:rPr lang="en-US" dirty="0" err="1"/>
              <a:t>turbinates</a:t>
            </a:r>
            <a:r>
              <a:rPr lang="en-US" dirty="0"/>
              <a:t> red and swollen, limited airflow through nares</a:t>
            </a:r>
          </a:p>
          <a:p>
            <a:r>
              <a:rPr lang="en-US" dirty="0"/>
              <a:t>Oral cavity/throat: +base of tongue hypertrophy and redundancy of the uvula and soft palate; Friedman class 3</a:t>
            </a:r>
          </a:p>
          <a:p>
            <a:r>
              <a:rPr lang="en-US" dirty="0"/>
              <a:t>Heart: Regular rate and rhythm, no M/R/G</a:t>
            </a:r>
          </a:p>
          <a:p>
            <a:r>
              <a:rPr lang="en-US" dirty="0"/>
              <a:t>Lungs: clear to auscultation bilaterally </a:t>
            </a:r>
          </a:p>
        </p:txBody>
      </p:sp>
    </p:spTree>
    <p:extLst>
      <p:ext uri="{BB962C8B-B14F-4D97-AF65-F5344CB8AC3E}">
        <p14:creationId xmlns:p14="http://schemas.microsoft.com/office/powerpoint/2010/main" val="18299785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FA309F-C0BC-45D4-A801-F8CDBA672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952" y="6210300"/>
            <a:ext cx="8839202" cy="6477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Source: X. Barcelo and others, “Oropharyngeal Examination to Predict Sleep Apnea Severity,” Archives of Otolaryngology—Head and Neck Surgery 137, no. 10 (2011): 990-996.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D5C4E7-F9C2-4806-A0FC-915AFA24E7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026193" y="211388"/>
            <a:ext cx="5604460" cy="577747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0120264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8626-14A4-4123-982E-B33D54B5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D3C7-C350-434C-84F2-6E71A385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  <a:p>
            <a:pPr lvl="1"/>
            <a:r>
              <a:rPr lang="en-US" dirty="0"/>
              <a:t>Started on Lisinopril 20 mg</a:t>
            </a:r>
          </a:p>
          <a:p>
            <a:r>
              <a:rPr lang="en-US" dirty="0"/>
              <a:t>Snoring/likely obstructive sleep apnea</a:t>
            </a:r>
          </a:p>
          <a:p>
            <a:pPr lvl="1"/>
            <a:r>
              <a:rPr lang="en-US" dirty="0"/>
              <a:t>Ordered home sleep study </a:t>
            </a:r>
          </a:p>
          <a:p>
            <a:r>
              <a:rPr lang="en-US" dirty="0"/>
              <a:t>Tobacco use</a:t>
            </a:r>
          </a:p>
          <a:p>
            <a:pPr lvl="1"/>
            <a:r>
              <a:rPr lang="en-US" dirty="0"/>
              <a:t>Encouraged 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174656273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DBF5-7831-4706-A0AD-7CDDFF6E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study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55E4-84C7-4E0C-BBA8-F5062BA1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AHI: 54.8</a:t>
            </a:r>
          </a:p>
          <a:p>
            <a:r>
              <a:rPr lang="en-US" dirty="0"/>
              <a:t>Lowest PO2: 78%</a:t>
            </a:r>
          </a:p>
          <a:p>
            <a:r>
              <a:rPr lang="en-US" dirty="0"/>
              <a:t>Average PO2: 90%</a:t>
            </a:r>
          </a:p>
          <a:p>
            <a:r>
              <a:rPr lang="en-US" dirty="0"/>
              <a:t>AHI while supine: 105.7</a:t>
            </a:r>
          </a:p>
          <a:p>
            <a:r>
              <a:rPr lang="en-US" dirty="0"/>
              <a:t>Severe sleep apnea</a:t>
            </a:r>
          </a:p>
        </p:txBody>
      </p:sp>
    </p:spTree>
    <p:extLst>
      <p:ext uri="{BB962C8B-B14F-4D97-AF65-F5344CB8AC3E}">
        <p14:creationId xmlns:p14="http://schemas.microsoft.com/office/powerpoint/2010/main" val="25766495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0325-1AF4-4422-90A9-91294BF8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C7A9-5AFA-4B69-A8E9-AEB28E9C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improved: 130/90</a:t>
            </a:r>
          </a:p>
          <a:p>
            <a:r>
              <a:rPr lang="en-US" dirty="0"/>
              <a:t>Received CPAP</a:t>
            </a:r>
          </a:p>
          <a:p>
            <a:pPr lvl="1"/>
            <a:r>
              <a:rPr lang="en-US" dirty="0"/>
              <a:t>Struggling with consistent use with hunting</a:t>
            </a:r>
          </a:p>
          <a:p>
            <a:pPr lvl="1"/>
            <a:r>
              <a:rPr lang="en-US" dirty="0"/>
              <a:t>Chronic sinusitis causing difficulty with mask </a:t>
            </a:r>
          </a:p>
        </p:txBody>
      </p:sp>
    </p:spTree>
    <p:extLst>
      <p:ext uri="{BB962C8B-B14F-4D97-AF65-F5344CB8AC3E}">
        <p14:creationId xmlns:p14="http://schemas.microsoft.com/office/powerpoint/2010/main" val="909161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08D5791-D068-42F9-8A36-454DD541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42" y="645106"/>
            <a:ext cx="5244778" cy="594309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D6C1C-FB19-489D-B93F-BCA81C2A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95757103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A040-6B3C-42A7-AC19-CD0CE291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55AF-0B11-4D76-8664-F515B08FE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601" y="1866899"/>
            <a:ext cx="4876800" cy="3124201"/>
          </a:xfrm>
        </p:spPr>
        <p:txBody>
          <a:bodyPr>
            <a:normAutofit/>
          </a:bodyPr>
          <a:lstStyle/>
          <a:p>
            <a:r>
              <a:rPr lang="en-US" sz="2400" dirty="0"/>
              <a:t>Who?</a:t>
            </a:r>
          </a:p>
          <a:p>
            <a:pPr lvl="1"/>
            <a:r>
              <a:rPr lang="en-US" sz="2400" dirty="0"/>
              <a:t>Between 1-5% of children, most often between the ages of 2-6</a:t>
            </a:r>
          </a:p>
          <a:p>
            <a:pPr lvl="1"/>
            <a:r>
              <a:rPr lang="en-US" sz="2400" dirty="0"/>
              <a:t>Risks: </a:t>
            </a:r>
            <a:r>
              <a:rPr lang="en-US" sz="2400" dirty="0" err="1"/>
              <a:t>adenotonsillar</a:t>
            </a:r>
            <a:r>
              <a:rPr lang="en-US" sz="2400" dirty="0"/>
              <a:t> hypertrophy and obesity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9AAA8-FEED-4EA7-8A5D-7AC3A1768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Signs and symptoms</a:t>
            </a:r>
          </a:p>
          <a:p>
            <a:pPr lvl="1"/>
            <a:r>
              <a:rPr lang="en-US" sz="2400" dirty="0"/>
              <a:t>Nocturnal: snoring, mouth breathing, waking, nighttime sweating</a:t>
            </a:r>
          </a:p>
          <a:p>
            <a:pPr lvl="1"/>
            <a:r>
              <a:rPr lang="en-US" sz="2400" dirty="0"/>
              <a:t>Daytime: somnolence, inattention, learning problems and behavioral problems</a:t>
            </a:r>
          </a:p>
          <a:p>
            <a:r>
              <a:rPr lang="en-US" sz="2400" dirty="0"/>
              <a:t>Consequences: Growth and cardiopulmonary</a:t>
            </a:r>
          </a:p>
        </p:txBody>
      </p:sp>
    </p:spTree>
    <p:extLst>
      <p:ext uri="{BB962C8B-B14F-4D97-AF65-F5344CB8AC3E}">
        <p14:creationId xmlns:p14="http://schemas.microsoft.com/office/powerpoint/2010/main" val="261287722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52F07C-58FB-442B-B19A-CE8390647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0482" y="433137"/>
            <a:ext cx="6405826" cy="4058652"/>
          </a:xfrm>
        </p:spPr>
      </p:pic>
      <p:pic>
        <p:nvPicPr>
          <p:cNvPr id="8" name="Content Placeholder 7" descr="A close up of sunglasses&#10;&#10;Description generated with high confidence">
            <a:extLst>
              <a:ext uri="{FF2B5EF4-FFF2-40B4-BE49-F238E27FC236}">
                <a16:creationId xmlns:a16="http://schemas.microsoft.com/office/drawing/2014/main" id="{4AC2D8E1-B3A0-4DC5-B9F5-1E94D1F5A5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22394" y="2229853"/>
            <a:ext cx="5084595" cy="4358224"/>
          </a:xfrm>
        </p:spPr>
      </p:pic>
    </p:spTree>
    <p:extLst>
      <p:ext uri="{BB962C8B-B14F-4D97-AF65-F5344CB8AC3E}">
        <p14:creationId xmlns:p14="http://schemas.microsoft.com/office/powerpoint/2010/main" val="85312720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522015-A290-4CD9-B2CE-CAF35937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Diagnosis, referral and 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4324-2543-4AA1-8DAB-70839F089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 to ENT or sleep medicine </a:t>
            </a:r>
          </a:p>
          <a:p>
            <a:pPr lvl="1"/>
            <a:r>
              <a:rPr lang="en-US" sz="2400" dirty="0"/>
              <a:t>Best if pediatric!</a:t>
            </a:r>
          </a:p>
          <a:p>
            <a:r>
              <a:rPr lang="en-US" sz="2400" dirty="0"/>
              <a:t>Often adenoidectomy and tonsillectomy are curative</a:t>
            </a:r>
          </a:p>
        </p:txBody>
      </p:sp>
    </p:spTree>
    <p:extLst>
      <p:ext uri="{BB962C8B-B14F-4D97-AF65-F5344CB8AC3E}">
        <p14:creationId xmlns:p14="http://schemas.microsoft.com/office/powerpoint/2010/main" val="158214710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EE03-5566-48DE-8EB4-E40A4001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 and 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819E-1D09-4F3B-97E4-6196701B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2021305"/>
            <a:ext cx="10229264" cy="4227095"/>
          </a:xfrm>
        </p:spPr>
        <p:txBody>
          <a:bodyPr>
            <a:noAutofit/>
          </a:bodyPr>
          <a:lstStyle/>
          <a:p>
            <a:r>
              <a:rPr lang="en-US" u="sng" dirty="0"/>
              <a:t>Current standard</a:t>
            </a:r>
          </a:p>
          <a:p>
            <a:r>
              <a:rPr lang="en-US" dirty="0"/>
              <a:t>49 CFR 391.41 (b) (5) of the</a:t>
            </a:r>
            <a:r>
              <a:rPr lang="en-US" baseline="30000" dirty="0"/>
              <a:t> </a:t>
            </a:r>
            <a:r>
              <a:rPr lang="en-US" dirty="0"/>
              <a:t>Federal Motor Carrier Safety Regulations</a:t>
            </a:r>
          </a:p>
          <a:p>
            <a:pPr lvl="1"/>
            <a:r>
              <a:rPr lang="en-US" sz="2000" dirty="0"/>
              <a:t>No established medical history or</a:t>
            </a:r>
            <a:r>
              <a:rPr lang="en-US" sz="2000" baseline="30000" dirty="0"/>
              <a:t> </a:t>
            </a:r>
            <a:r>
              <a:rPr lang="en-US" sz="2000" dirty="0"/>
              <a:t>clinical diagnosis of respiratory dysfunction likely to interfere</a:t>
            </a:r>
            <a:r>
              <a:rPr lang="en-US" sz="2000" baseline="30000" dirty="0"/>
              <a:t> </a:t>
            </a:r>
            <a:r>
              <a:rPr lang="en-US" sz="2000" dirty="0"/>
              <a:t>with the ability to control and drive a commercial motor vehicle</a:t>
            </a:r>
            <a:r>
              <a:rPr lang="en-US" sz="2000" baseline="30000" dirty="0"/>
              <a:t> </a:t>
            </a:r>
            <a:r>
              <a:rPr lang="en-US" sz="2000" dirty="0"/>
              <a:t>safely</a:t>
            </a:r>
          </a:p>
          <a:p>
            <a:r>
              <a:rPr lang="en-US" dirty="0"/>
              <a:t>FMCSA Medical Advisory Board recommends mandatory objective OSA screening of CDL 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holders with BMI </a:t>
            </a:r>
            <a:r>
              <a:rPr lang="en-US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&gt;</a:t>
            </a: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30</a:t>
            </a:r>
          </a:p>
          <a:p>
            <a:r>
              <a:rPr lang="en-US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2007: specific recommendations for the screening, licensing and treatment of patients at risk for or with OSA, but none of these have been officially implemented by FMCSA</a:t>
            </a:r>
          </a:p>
          <a:p>
            <a:r>
              <a:rPr lang="en-US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Sleep apnea rule was </a:t>
            </a:r>
            <a:r>
              <a:rPr lang="en-US" b="1" u="sng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withdrawn</a:t>
            </a:r>
            <a:r>
              <a:rPr lang="en-US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august 2017: Give Clarity to medical examiners, carrier employers, and drivers themselves about what criteria or combination of criteria would prompt a driver to be referred to an in-lab apnea test, as well as treatment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145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6C73-BAA8-440B-852A-0747BA90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standard from FMCSA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7700-2DA5-43AC-AFE3-79E80AF17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certification for those with OSA until treatment is seen to be stable, safe and effective</a:t>
            </a:r>
          </a:p>
          <a:p>
            <a:r>
              <a:rPr lang="en-US" dirty="0"/>
              <a:t>Waiting period:</a:t>
            </a:r>
          </a:p>
          <a:p>
            <a:pPr lvl="1"/>
            <a:r>
              <a:rPr lang="en-US" dirty="0"/>
              <a:t>1 month after CPAP initiation</a:t>
            </a:r>
          </a:p>
          <a:p>
            <a:pPr lvl="1"/>
            <a:r>
              <a:rPr lang="en-US" dirty="0"/>
              <a:t>3 months symptom free after surgery</a:t>
            </a:r>
          </a:p>
        </p:txBody>
      </p:sp>
    </p:spTree>
    <p:extLst>
      <p:ext uri="{BB962C8B-B14F-4D97-AF65-F5344CB8AC3E}">
        <p14:creationId xmlns:p14="http://schemas.microsoft.com/office/powerpoint/2010/main" val="132881710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AC52E1-314E-4501-A3BE-9B72CA07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258BE-D7EF-4CDC-8436-0908CF1A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41224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Epstein LJ; </a:t>
            </a:r>
            <a:r>
              <a:rPr lang="en-US" dirty="0" err="1">
                <a:effectLst/>
              </a:rPr>
              <a:t>Kristo</a:t>
            </a:r>
            <a:r>
              <a:rPr lang="en-US" dirty="0">
                <a:effectLst/>
              </a:rPr>
              <a:t> D; </a:t>
            </a:r>
            <a:r>
              <a:rPr lang="en-US" dirty="0" err="1">
                <a:effectLst/>
              </a:rPr>
              <a:t>Strollo</a:t>
            </a:r>
            <a:r>
              <a:rPr lang="en-US" dirty="0">
                <a:effectLst/>
              </a:rPr>
              <a:t> PJ; Friedman N; Malhotra A; </a:t>
            </a:r>
            <a:r>
              <a:rPr lang="en-US" dirty="0" err="1">
                <a:effectLst/>
              </a:rPr>
              <a:t>Patil</a:t>
            </a:r>
            <a:r>
              <a:rPr lang="en-US" dirty="0">
                <a:effectLst/>
              </a:rPr>
              <a:t> SP; </a:t>
            </a:r>
            <a:r>
              <a:rPr lang="en-US" dirty="0" err="1">
                <a:effectLst/>
              </a:rPr>
              <a:t>Ramar</a:t>
            </a:r>
            <a:r>
              <a:rPr lang="en-US" dirty="0">
                <a:effectLst/>
              </a:rPr>
              <a:t> K; Rogers R; Schwab RJ; Weaver EM; Weinstein MD. Clinical guideline for the evaluation, management and long-term care of obstructive sleep apnea in adults. </a:t>
            </a:r>
            <a:r>
              <a:rPr lang="en-US" i="1" dirty="0">
                <a:effectLst/>
              </a:rPr>
              <a:t>J </a:t>
            </a:r>
            <a:r>
              <a:rPr lang="en-US" i="1" dirty="0" err="1">
                <a:effectLst/>
              </a:rPr>
              <a:t>Clin</a:t>
            </a:r>
            <a:r>
              <a:rPr lang="en-US" i="1" dirty="0">
                <a:effectLst/>
              </a:rPr>
              <a:t> Sleep Med 2009</a:t>
            </a:r>
            <a:r>
              <a:rPr lang="en-US" dirty="0">
                <a:effectLst/>
              </a:rPr>
              <a:t>;5(3):263–276.</a:t>
            </a:r>
          </a:p>
          <a:p>
            <a:r>
              <a:rPr lang="en-US" dirty="0">
                <a:effectLst/>
              </a:rPr>
              <a:t>Kline, L, Clinical presentation and diagnosis  of obstructive sleep apnea in adults. In: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Collop, N (ED),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Waltham, MA, 2018. </a:t>
            </a:r>
          </a:p>
          <a:p>
            <a:r>
              <a:rPr lang="en-US" dirty="0">
                <a:effectLst/>
              </a:rPr>
              <a:t>Kryger, MH, Malhotra, A. Management of obstructive sleep apnea in adults. In: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Collop, N (ED),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Waltham, MA, 2018. </a:t>
            </a:r>
          </a:p>
          <a:p>
            <a:r>
              <a:rPr lang="en-US" dirty="0" err="1">
                <a:effectLst/>
              </a:rPr>
              <a:t>Mehra</a:t>
            </a:r>
            <a:r>
              <a:rPr lang="en-US" dirty="0">
                <a:effectLst/>
              </a:rPr>
              <a:t>, R. obstructive sleep apnea and cardiovascular disease in adults. In: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Collop, N (ED),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Waltham, MA, 2018. </a:t>
            </a:r>
          </a:p>
          <a:p>
            <a:r>
              <a:rPr lang="en-US" dirty="0" err="1">
                <a:effectLst/>
              </a:rPr>
              <a:t>QaseemA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Holty</a:t>
            </a:r>
            <a:r>
              <a:rPr lang="en-US" dirty="0">
                <a:effectLst/>
              </a:rPr>
              <a:t> JE, Owens DK, et al. Management of obstructive sleep apnea in adults: A clinical practice guideline from the American College of Physicians. Ann Intern Med 2013; 159:471.</a:t>
            </a:r>
          </a:p>
          <a:p>
            <a:r>
              <a:rPr lang="en-US" dirty="0" err="1">
                <a:effectLst/>
              </a:rPr>
              <a:t>Strohl</a:t>
            </a:r>
            <a:r>
              <a:rPr lang="en-US" dirty="0">
                <a:effectLst/>
              </a:rPr>
              <a:t>, K. Overview of obstructive sleep apnea in adults. In: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Collop, N (ED), </a:t>
            </a:r>
            <a:r>
              <a:rPr lang="en-US" dirty="0" err="1">
                <a:effectLst/>
              </a:rPr>
              <a:t>Uptodate</a:t>
            </a:r>
            <a:r>
              <a:rPr lang="en-US" dirty="0">
                <a:effectLst/>
              </a:rPr>
              <a:t>, Waltham, MA, 2018. 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26491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9FA1-3A1A-48EB-B378-AB792457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5FED-3B34-4EBB-A81E-CD16AD4C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1578"/>
            <a:ext cx="9905998" cy="3124201"/>
          </a:xfrm>
        </p:spPr>
        <p:txBody>
          <a:bodyPr/>
          <a:lstStyle/>
          <a:p>
            <a:r>
              <a:rPr lang="en-US" dirty="0"/>
              <a:t>Advancing age</a:t>
            </a:r>
          </a:p>
          <a:p>
            <a:r>
              <a:rPr lang="en-US" dirty="0"/>
              <a:t>Male gender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Craniofacial or upper airway soft tissue abnormalities</a:t>
            </a:r>
          </a:p>
          <a:p>
            <a:r>
              <a:rPr lang="en-US" dirty="0"/>
              <a:t>Medical conditions</a:t>
            </a:r>
          </a:p>
          <a:p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3798015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60A1-8C35-4DCF-9146-C2C40A26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OSA “look”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46753-8B83-4349-9D57-3AFED71C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Obesity</a:t>
            </a:r>
          </a:p>
          <a:p>
            <a:pPr lvl="1"/>
            <a:r>
              <a:rPr lang="en-US" dirty="0">
                <a:effectLst/>
              </a:rPr>
              <a:t>Crowded oropharyngeal airway</a:t>
            </a:r>
          </a:p>
          <a:p>
            <a:pPr lvl="1"/>
            <a:r>
              <a:rPr lang="en-US" dirty="0">
                <a:effectLst/>
              </a:rPr>
              <a:t>Large neck circumference</a:t>
            </a:r>
          </a:p>
          <a:p>
            <a:pPr lvl="1"/>
            <a:r>
              <a:rPr lang="en-US" dirty="0">
                <a:effectLst/>
              </a:rPr>
              <a:t>Hypertension—also that is resistant!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4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DE6BF904-0403-47AA-9942-AEEE04CD90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9FE3BB-57F9-4255-BFA2-8536A8C7F8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E36403-CAE6-4716-B603-9F8DEAB0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3BA0C-5A62-4A3D-A876-4D50725D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186154"/>
            <a:ext cx="4814653" cy="247954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055C9E7-730B-4950-B2F4-2793A60F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3" y="2613454"/>
            <a:ext cx="4814653" cy="1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B5BF-8523-41E2-A139-2296ADFB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9C97-8C5C-4914-BAD2-7F261C31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effectLst/>
              </a:rPr>
              <a:t>Snoring and daytime sleepiness (sensitive but not specific!)</a:t>
            </a:r>
          </a:p>
          <a:p>
            <a:pPr lvl="1"/>
            <a:r>
              <a:rPr lang="en-US" dirty="0">
                <a:effectLst/>
              </a:rPr>
              <a:t>Nocturnal choking or gasping</a:t>
            </a:r>
          </a:p>
          <a:p>
            <a:pPr lvl="1"/>
            <a:r>
              <a:rPr lang="en-US" dirty="0">
                <a:effectLst/>
              </a:rPr>
              <a:t>Restless sleep</a:t>
            </a:r>
          </a:p>
          <a:p>
            <a:pPr lvl="1"/>
            <a:r>
              <a:rPr lang="en-US" dirty="0">
                <a:effectLst/>
              </a:rPr>
              <a:t>Poor concentration</a:t>
            </a:r>
          </a:p>
          <a:p>
            <a:pPr lvl="1"/>
            <a:r>
              <a:rPr lang="en-US" dirty="0" err="1">
                <a:effectLst/>
              </a:rPr>
              <a:t>Nocturia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Morning HA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680ADDB-3316-4F48-9744-585535BA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085" y="193302"/>
            <a:ext cx="2400716" cy="60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3E26DCB-D5A1-438D-899F-4916D4B7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348" y="6246910"/>
            <a:ext cx="2706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 i="1" dirty="0">
                <a:cs typeface="+mn-cs"/>
              </a:rPr>
              <a:t>http://www.sleephealth.com</a:t>
            </a:r>
          </a:p>
        </p:txBody>
      </p:sp>
    </p:spTree>
    <p:extLst>
      <p:ext uri="{BB962C8B-B14F-4D97-AF65-F5344CB8AC3E}">
        <p14:creationId xmlns:p14="http://schemas.microsoft.com/office/powerpoint/2010/main" val="7832443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ABD3-886F-46EB-BD74-1046F754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BE15-8C11-4103-BCF8-4C3263E8A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Questionnaires are sensitive but not specific</a:t>
            </a:r>
          </a:p>
          <a:p>
            <a:pPr lvl="1"/>
            <a:r>
              <a:rPr lang="en-US" dirty="0">
                <a:effectLst/>
              </a:rPr>
              <a:t>Epworth: can gage a patient’s sleepiness</a:t>
            </a:r>
          </a:p>
          <a:p>
            <a:pPr lvl="1"/>
            <a:r>
              <a:rPr lang="en-US" dirty="0">
                <a:effectLst/>
              </a:rPr>
              <a:t>Stop-bang (snoring, tiredness, observed apneas, BP, BMI, age, neck circumference, gender</a:t>
            </a:r>
          </a:p>
          <a:p>
            <a:pPr lvl="2"/>
            <a:r>
              <a:rPr lang="en-US" dirty="0">
                <a:effectLst/>
              </a:rPr>
              <a:t>Highest sensitivity</a:t>
            </a:r>
          </a:p>
          <a:p>
            <a:pPr lvl="2"/>
            <a:r>
              <a:rPr lang="en-US" dirty="0">
                <a:effectLst/>
              </a:rPr>
              <a:t>Helpful to get sleep study approved with insurance</a:t>
            </a:r>
          </a:p>
          <a:p>
            <a:pPr lvl="1"/>
            <a:r>
              <a:rPr lang="en-US" dirty="0">
                <a:effectLst/>
              </a:rPr>
              <a:t>ROS form: can include sleep related questions to help catch those at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401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45ECE5-A3F3-4055-A90B-041B81B573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6D23BC-2ACF-48DE-990E-0AEA1B3CCC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2F7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4C4B2-616D-4C43-8909-81DE1064E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02401"/>
            <a:ext cx="1090506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3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610</TotalTime>
  <Words>1566</Words>
  <Application>Microsoft Office PowerPoint</Application>
  <PresentationFormat>Widescreen</PresentationFormat>
  <Paragraphs>230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Mesh</vt:lpstr>
      <vt:lpstr>Obstructive sleep apnea Is that snoring more than just annoying?</vt:lpstr>
      <vt:lpstr>Objectives</vt:lpstr>
      <vt:lpstr>Pathophysiology</vt:lpstr>
      <vt:lpstr>Risk factors</vt:lpstr>
      <vt:lpstr>What does OSA “look” like?</vt:lpstr>
      <vt:lpstr>PowerPoint Presentation</vt:lpstr>
      <vt:lpstr>Signs and Symptoms</vt:lpstr>
      <vt:lpstr>Screening</vt:lpstr>
      <vt:lpstr>PowerPoint Presentation</vt:lpstr>
      <vt:lpstr>PowerPoint Presentation</vt:lpstr>
      <vt:lpstr>Diagnosis</vt:lpstr>
      <vt:lpstr>PowerPoint Presentation</vt:lpstr>
      <vt:lpstr>HSAT</vt:lpstr>
      <vt:lpstr>PowerPoint Presentation</vt:lpstr>
      <vt:lpstr>Definitions/Summary of results</vt:lpstr>
      <vt:lpstr>PowerPoint Presentation</vt:lpstr>
      <vt:lpstr>Severity of OSA</vt:lpstr>
      <vt:lpstr>Consequences of untreated OSA</vt:lpstr>
      <vt:lpstr>PowerPoint Presentation</vt:lpstr>
      <vt:lpstr>Treatment of OSA</vt:lpstr>
      <vt:lpstr>Patient presentation </vt:lpstr>
      <vt:lpstr>History </vt:lpstr>
      <vt:lpstr>Sleep history </vt:lpstr>
      <vt:lpstr>Vitals</vt:lpstr>
      <vt:lpstr>Exam </vt:lpstr>
      <vt:lpstr>PowerPoint Presentation</vt:lpstr>
      <vt:lpstr>Assessment and plan </vt:lpstr>
      <vt:lpstr>Sleep study results </vt:lpstr>
      <vt:lpstr>Follow-up</vt:lpstr>
      <vt:lpstr>Pediatric OSA</vt:lpstr>
      <vt:lpstr>PowerPoint Presentation</vt:lpstr>
      <vt:lpstr>Diagnosis, referral and treatment</vt:lpstr>
      <vt:lpstr>OSA and DOT</vt:lpstr>
      <vt:lpstr>Current standard from FMCSA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sleep apnea Is that snoring more than just annoying?</dc:title>
  <dc:creator>Alysa Blum</dc:creator>
  <cp:lastModifiedBy>Alysa Blum</cp:lastModifiedBy>
  <cp:revision>42</cp:revision>
  <dcterms:created xsi:type="dcterms:W3CDTF">2018-02-16T17:06:11Z</dcterms:created>
  <dcterms:modified xsi:type="dcterms:W3CDTF">2019-01-15T22:00:31Z</dcterms:modified>
</cp:coreProperties>
</file>