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Roboto"/>
      <p:regular r:id="rId28"/>
      <p:bold r:id="rId29"/>
      <p:italic r:id="rId30"/>
      <p:boldItalic r:id="rId31"/>
    </p:embeddedFont>
    <p:embeddedFont>
      <p:font typeface="Merriweather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-boldItalic.fntdata"/><Relationship Id="rId30" Type="http://schemas.openxmlformats.org/officeDocument/2006/relationships/font" Target="fonts/Roboto-italic.fntdata"/><Relationship Id="rId11" Type="http://schemas.openxmlformats.org/officeDocument/2006/relationships/slide" Target="slides/slide6.xml"/><Relationship Id="rId33" Type="http://schemas.openxmlformats.org/officeDocument/2006/relationships/font" Target="fonts/Merriweather-bold.fntdata"/><Relationship Id="rId10" Type="http://schemas.openxmlformats.org/officeDocument/2006/relationships/slide" Target="slides/slide5.xml"/><Relationship Id="rId32" Type="http://schemas.openxmlformats.org/officeDocument/2006/relationships/font" Target="fonts/Merriweather-regular.fntdata"/><Relationship Id="rId13" Type="http://schemas.openxmlformats.org/officeDocument/2006/relationships/slide" Target="slides/slide8.xml"/><Relationship Id="rId35" Type="http://schemas.openxmlformats.org/officeDocument/2006/relationships/font" Target="fonts/Merriweather-boldItalic.fntdata"/><Relationship Id="rId12" Type="http://schemas.openxmlformats.org/officeDocument/2006/relationships/slide" Target="slides/slide7.xml"/><Relationship Id="rId34" Type="http://schemas.openxmlformats.org/officeDocument/2006/relationships/font" Target="fonts/Merriweather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96a7df4af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96a7df4af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986edc0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986edc0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986edc09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986edc09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96a7df4af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96a7df4af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986edc09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986edc09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96a7df4af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96a7df4af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986edc09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986edc09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96a7df4af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96a7df4af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96a7df4af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96a7df4af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96a7df4af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96a7df4af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96a7df4a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96a7df4a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96a7df4af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96a7df4af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96a7df4af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96a7df4af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96a7df4af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96a7df4af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96a7df4a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96a7df4a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96a7df4a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96a7df4a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96a7df4a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96a7df4a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96a7df4af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96a7df4a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96a7df4af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96a7df4af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96a7df4af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96a7df4af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96a7df4af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96a7df4af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iom.edu/tbc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healthaffairs.org/doi/full/10.1377/hlthaff.2013.1232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Approaching the complex patient in a skilled nursing facility: Interprofessional team strategies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2343475"/>
            <a:ext cx="3155100" cy="15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Hannah Johnson, PT, DPT, GCS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21, 2019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Concordia University Wisconsin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of Health Professions Conference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25" y="500925"/>
            <a:ext cx="3706500" cy="43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Patient complexity: how is it defined?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(Nelson et al., 2016; Grant et al., 2011; Loeb et al., 2015; Zulman et al., 2014; Shippee et al., 2012; Wyatt et al., 2014)</a:t>
            </a:r>
            <a:endParaRPr sz="1100"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4644675" y="297225"/>
            <a:ext cx="4166400" cy="450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Terms: 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Clinical practice guidelines (CPGs)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Multiple chronic conditions (MCC)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Substance use disorder (SUD)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Randomized controlled trials (RCTs)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Evidence-based practice (EBP)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Electronic health record (EHR)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Algorithm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Problems: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CPGs rarely address comorbidities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Comorbidity management under-trained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RCTs exclude persons with MCC → clinical populations are not reflected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At this time, MCC research is mostly descriptive, not prescriptive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Patient complexity: How is it defined? (continued)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4644675" y="309225"/>
            <a:ext cx="4166400" cy="45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Common algorithms for complexity: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Charlson score: age, 16 diagnoses → death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Higashi method: 9 chronic conditions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Centers for Medicare and Medicaid Services (CMS) tool: costs, age, diagnoses → hospitalization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MDs’ views: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Younger age + mental illness + SUDs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Older age + more decision making + care coordination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Older age, uncontrolled diabetes, antipsychotic use, alcoholism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Socioeconomic (homelessness, poverty, low health literacy/insurance)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Behavioral (demanding, arguing)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/>
              <a:t>Lack of controllability by the health care professional</a:t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Patient complexity: How is it defined? (continued)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4644675" y="319525"/>
            <a:ext cx="4166400" cy="45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Zulman et al. (2014): considerations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Comorbidities interact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Uncertain diagnoses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Medication choices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Weigh risks/benefits of each treatment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Behavioral/environmental influences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Develop EHR as data source for MCC care quality, reimbursement, performance assessment and reward for cognitive load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Shippee et al. (2012): cumulative complexity model customized to patient’s experience: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Patient workload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Patient capacity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Interaction of workload and capacity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25" y="309225"/>
            <a:ext cx="3706500" cy="44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IPTs and the complex patient: Benefits to leverage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(Shippee et al., 2012; Tsakitzidis et al., 2016; Hartrick Doane et al., 2012; Zulman et al., 2013 and 2016; Ford et al., 2013; Giovannetti et al., 2015; Katzenbach and Smith, 1993)</a:t>
            </a:r>
            <a:endParaRPr sz="1100"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4644675" y="309225"/>
            <a:ext cx="4166400" cy="45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Combined knowledge and skill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Communicate + coordinate = collaborate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Consistent staffing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Involve patient, family, MD, pharmacist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Long-term leader to facilitate good dynamics and model appropriate behaviors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Awareness of Rogers’ adoption/innovation curve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Innovators (2.5%)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Early adopters (13.5%)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Early majority (34%)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Late majority (34%)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Laggards (16%)</a:t>
            </a:r>
            <a:endParaRPr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IPTs and the complex patient: Obstacles to avoid or address</a:t>
            </a:r>
            <a:endParaRPr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4644675" y="309225"/>
            <a:ext cx="4166400" cy="45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Lack of CPG guidance especially for MCC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Difficulties in meeting time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Lack of standard complexity definition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Lack of outcome measures of team performance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Fragmented care transitions prevalent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Katzenbach and Smith (1993):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Inattention to strict application of team basics (mutual skills, accountability, commitment)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Focus on “teams” over performance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Lack of concrete, consistent leadership support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Inaccurate understanding of “teams” and shared vocabulary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Excessive individuality</a:t>
            </a: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311725" y="329850"/>
            <a:ext cx="3706500" cy="44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IPTs and the complex patient: Case examples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(Boyd and Fortin, 2010; Katon et al., 2010)</a:t>
            </a:r>
            <a:endParaRPr sz="1100"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4644675" y="329850"/>
            <a:ext cx="4166400" cy="4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79 year old hypothetical woman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Moderate osteoporosis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Osteoarthritis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Diabetes mellitus (type 2)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Hypertension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COPD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Following each CPG results in: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12 medications with 19 doses/day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14 </a:t>
            </a:r>
            <a:r>
              <a:rPr b="1" lang="en" sz="1400"/>
              <a:t>contradictory</a:t>
            </a:r>
            <a:r>
              <a:rPr lang="en" sz="1400"/>
              <a:t> </a:t>
            </a:r>
            <a:r>
              <a:rPr lang="en" sz="1400"/>
              <a:t>non-pharmacological treatments (diet, exercise, labs, appointments, and lifestyle modification)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Adverse interactions: drug-condition, drug-drug, food-drug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Considerations: no disease is central; patient must prioritize; lack of appropriate outcome measures; </a:t>
            </a:r>
            <a:r>
              <a:rPr b="1" lang="en" sz="1400"/>
              <a:t>adherence impossible</a:t>
            </a:r>
            <a:endParaRPr b="1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311725" y="500925"/>
            <a:ext cx="3706500" cy="42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IPTs and the complex patient: Case examples (continued)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https://aims.uw.edu/teamcare </a:t>
            </a:r>
            <a:endParaRPr sz="1400"/>
          </a:p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4644675" y="319525"/>
            <a:ext cx="4166400" cy="4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TEAMcare study (Katon et al., 2010) included</a:t>
            </a:r>
            <a:r>
              <a:rPr lang="en" sz="1400"/>
              <a:t> persons with comorbid CAD, type 2 diabetes, and depression: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Complexity involves poor control of MCC, behavioral/mental health concerns, costs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Behavioral targets: exercise + medication adherence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Software for decision support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Team = half-time RN manager (35-50 patient caseload), PCP supervision, internist, psychiatrist, family physician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Intervention = initial face-to-face visit, phone check-ins 1-2 times monthly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Excluded SNF residents but a good start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Improved outcomes over usual care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Lower costs over a 12-month period</a:t>
            </a: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Take-home points</a:t>
            </a:r>
            <a:endParaRPr/>
          </a:p>
        </p:txBody>
      </p:sp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4644675" y="308000"/>
            <a:ext cx="4166400" cy="45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Interprofessional teams (IPTs)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Include the patient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Require close coordination and communication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Accelerate evidence-based care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Complex patients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Are difficult to define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Challenge individual providers and IPTs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Can be the norm in many SNFs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Avoid team dysfunctions of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Inattention to results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Avoidance of accountability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Lack of commitment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Fear of conflict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Absence of mutual trust</a:t>
            </a: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and comments?</a:t>
            </a:r>
            <a:endParaRPr/>
          </a:p>
        </p:txBody>
      </p:sp>
      <p:sp>
        <p:nvSpPr>
          <p:cNvPr id="167" name="Google Shape;167;p3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Thank you for attending!</a:t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Contact: hannah.johnson1@cuw.edu</a:t>
            </a:r>
            <a:endParaRPr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73" name="Google Shape;173;p31"/>
          <p:cNvSpPr txBox="1"/>
          <p:nvPr>
            <p:ph idx="1" type="body"/>
          </p:nvPr>
        </p:nvSpPr>
        <p:spPr>
          <a:xfrm>
            <a:off x="4644675" y="132650"/>
            <a:ext cx="4166400" cy="48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Boyd, C. M., &amp; Fortin, M. (2010). Future of multimorbidity research: How should understanding of multimorbidity inform health system design? </a:t>
            </a:r>
            <a:r>
              <a:rPr i="1" lang="en" sz="1000"/>
              <a:t>Public Health Reviews, 32</a:t>
            </a:r>
            <a:r>
              <a:rPr lang="en" sz="1000"/>
              <a:t>(2), 451-474.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Camicia, M., Chamberlain, B., Finnie, R. R., Nalle, M., Lindeke, L. L., Lorenz, L., . . . McMenamin, P. (2013). The value of nursing care coordination: A white paper of the American Nurses Association. </a:t>
            </a:r>
            <a:r>
              <a:rPr i="1" lang="en" sz="1000"/>
              <a:t>Nursing Outlook, 61</a:t>
            </a:r>
            <a:r>
              <a:rPr lang="en" sz="1000"/>
              <a:t>, 490-501. DOI: 10.1016/j.outlook.2013.10.006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Clerencia-Sierra, M., Calderón-Larrañaga, A., Martínez-Vellila, N., Vergara-Mitxeltorena, I., Aldaz-Herce, P., Poblador-Plou, B., . . . Prados-Torres, A. (2015). Multimorbidity patterns in hospitalized older patients: Associations among chronic diseases and geriatric syndromes. </a:t>
            </a:r>
            <a:r>
              <a:rPr i="1" lang="en" sz="1000"/>
              <a:t>PLoS ONE, 10</a:t>
            </a:r>
            <a:r>
              <a:rPr lang="en" sz="1000"/>
              <a:t>(7), e0132909. DOI: 10.1371/journal.pone.0132909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Ford, C. R., Foley, K. T., Ritchie, C. S., Sheppard, K., Sawyer, P., Swanson, M., . . . Brown, C. J. (2013). Creation of an interprofessional clinical experience for health care professions trainees in a nursing home setting. </a:t>
            </a:r>
            <a:r>
              <a:rPr i="1" lang="en" sz="1000"/>
              <a:t>Medical Teacher, 35</a:t>
            </a:r>
            <a:r>
              <a:rPr lang="en" sz="1000"/>
              <a:t>, 544-548. DOI: 10.3109/0142159X.2013.787138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[] Foster, N. E., &amp; Delitto, A. (2011). Embedding psychosocial perspectives within clinical management of low back pain: Integration of psychosocially informed management principles into physical therapist practice--Challenges and opportunities. </a:t>
            </a:r>
            <a:r>
              <a:rPr i="1" lang="en" sz="1000"/>
              <a:t>Physical Therapy, 91</a:t>
            </a:r>
            <a:r>
              <a:rPr lang="en" sz="1000"/>
              <a:t>(5), 790-803.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Giovannetti, E. R., Dy, S., Leff, B., Weston, C., Adams, K., Valuck, T. B., . . . Boyd, C. M. (2015). Performance measurement for people with multiple chronic conditions: Conceptual model. </a:t>
            </a:r>
            <a:r>
              <a:rPr i="1" lang="en" sz="1000"/>
              <a:t>American Journal of Managed Care, 19</a:t>
            </a:r>
            <a:r>
              <a:rPr lang="en" sz="1000"/>
              <a:t>(10), e359-e366.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Synthesize professional perspectives on what defines a “complex” patient in terms of clinical stability, medical and psychiatric comorbidities, and psychosocial factors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Verbalize benefits and challenges of working in an interprofessional health care team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Note similarities and differences between complex patient management in a skilled nursing facility (SNF) setting and one’s own practice area</a:t>
            </a:r>
            <a:endParaRPr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(continued)</a:t>
            </a:r>
            <a:endParaRPr/>
          </a:p>
        </p:txBody>
      </p:sp>
      <p:sp>
        <p:nvSpPr>
          <p:cNvPr id="179" name="Google Shape;179;p32"/>
          <p:cNvSpPr txBox="1"/>
          <p:nvPr>
            <p:ph idx="1" type="body"/>
          </p:nvPr>
        </p:nvSpPr>
        <p:spPr>
          <a:xfrm>
            <a:off x="4644675" y="97275"/>
            <a:ext cx="4166400" cy="48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Grant, R. W., Ashburner, J. M., Hong, C. C., Chang, Y., Barry, M. J., &amp; Atlas, S. J. (2011). Defining patient complexity from the primary care physician’s perspective. </a:t>
            </a:r>
            <a:r>
              <a:rPr i="1" lang="en" sz="1000"/>
              <a:t>Annals of Internal Medicine, 155</a:t>
            </a:r>
            <a:r>
              <a:rPr lang="en" sz="1000"/>
              <a:t>(12), 797-804.Hartrick Doane, G., Stajduhar, K., Causton, E., Bidgood, D., &amp; Cox, A. (2012). End-of-life care and interprofessional communication: Not simply a matter of “more.” </a:t>
            </a:r>
            <a:r>
              <a:rPr i="1" lang="en" sz="1000"/>
              <a:t>Health and Interprofessional Practice, 1</a:t>
            </a:r>
            <a:r>
              <a:rPr lang="en" sz="1000"/>
              <a:t>(3), eP1028. DOI: 10.7772/2159-1253.1028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Huls, M., de Rooij, S. E., Diepstraten, A., Koopmans, R., &amp; Helmich, E. (2015). Learning to care for older patients: Hospitals and nursing homes as learning environments. </a:t>
            </a:r>
            <a:r>
              <a:rPr i="1" lang="en" sz="1000"/>
              <a:t>Medical Education, 49</a:t>
            </a:r>
            <a:r>
              <a:rPr lang="en" sz="1000"/>
              <a:t>(3), 322-339. DOI: 10.1111/medu.12646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Katon, W., Lin, E. H. B., von Korff, M., Ciechanowski, P., Ludman, E., Young, B., . . . McGregor, M. (2010). Integrating depression and chronic disease care among patients with diabetes and/or coronary heart disease: The design of the TEAMcare study. </a:t>
            </a:r>
            <a:r>
              <a:rPr i="1" lang="en" sz="1000"/>
              <a:t>Contemporary Clinical Trials, 31</a:t>
            </a:r>
            <a:r>
              <a:rPr lang="en" sz="1000"/>
              <a:t>(4), 312-322. DOI: 10.1016/j.cct.2010.03.009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Katzenbach, J. R., &amp; Smith, D. K. (1993). </a:t>
            </a:r>
            <a:r>
              <a:rPr i="1" lang="en" sz="1000"/>
              <a:t>The wisdom of teams: Creating the high-performance organization. </a:t>
            </a:r>
            <a:r>
              <a:rPr lang="en" sz="1000"/>
              <a:t>New York, NY: McKinsey &amp; Company.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Lencinoni, P. (2002). </a:t>
            </a:r>
            <a:r>
              <a:rPr i="1" lang="en" sz="1000"/>
              <a:t>The five dysfunctions of a team</a:t>
            </a:r>
            <a:r>
              <a:rPr lang="en" sz="1000"/>
              <a:t>. San Francisco, CA: Jossey-Bass.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Loeb, D. F., Binswanger, I. A., Candrian, C., &amp; Bayliss, E. A. (2015). Primary care physician insights into a typology of the complex patient in primary care. </a:t>
            </a:r>
            <a:r>
              <a:rPr i="1" lang="en" sz="1000"/>
              <a:t>Annals of Family Medicine, 13</a:t>
            </a:r>
            <a:r>
              <a:rPr lang="en" sz="1000"/>
              <a:t>(5), 451-455. DOI: 10.1370/afm.1840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Mitchell, P., Wynia, M., Golden, R., McNellis, B., Okun, S., Webb, C. E., . . . von Kohorn, I. (2012). Core principles and values of effective team-based care. [Discussion paper.] Washington, DC: Institute of Medicine. Retrieved from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http://www.iom.edu/tbc</a:t>
            </a: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(continued)</a:t>
            </a:r>
            <a:endParaRPr/>
          </a:p>
        </p:txBody>
      </p:sp>
      <p:sp>
        <p:nvSpPr>
          <p:cNvPr id="185" name="Google Shape;185;p33"/>
          <p:cNvSpPr txBox="1"/>
          <p:nvPr>
            <p:ph idx="1" type="body"/>
          </p:nvPr>
        </p:nvSpPr>
        <p:spPr>
          <a:xfrm>
            <a:off x="4644675" y="79600"/>
            <a:ext cx="4166400" cy="49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Nelson, M. L. A., Grudniewicz, A., &amp; Albadry, S. (2016). Applying clinical practice guidelines to the complex patient: Insights for practice and policy from stroke rehabilitation. </a:t>
            </a:r>
            <a:r>
              <a:rPr i="1" lang="en" sz="1000"/>
              <a:t>Healthcare Quarterly, 19</a:t>
            </a:r>
            <a:r>
              <a:rPr lang="en" sz="1000"/>
              <a:t>(2), 38-43. DOI: 10.12927/hcq.2016.24697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Neumann, V., Gutenbrunner, C., Fialka-Moser, V., Christodoulou, N., Varela, E., Giustini, A., &amp; Delarque, A. (2010). Interdisciplinary team working in physical and rehabilitation medicine. </a:t>
            </a:r>
            <a:r>
              <a:rPr i="1" lang="en" sz="1000"/>
              <a:t>Journal of Rehabilitation Medicine, 42</a:t>
            </a:r>
            <a:r>
              <a:rPr lang="en" sz="1000"/>
              <a:t>, 4-8. DOI: 10.2340/16501977-0483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Ricci-Cabello, I., Violán, C., Foguet-Boreu, Q., Mounce, L. T. A., &amp; Valderas, J. M. (2015). Impact of multi-morbidity on quality of healthcare and its indications for health policy, research and clinical practice. A scoping review. </a:t>
            </a:r>
            <a:r>
              <a:rPr i="1" lang="en" sz="1000"/>
              <a:t>European Journal of General Practice, 21</a:t>
            </a:r>
            <a:r>
              <a:rPr lang="en" sz="1000"/>
              <a:t>(3), 192-202. DOI: 10.3109/13814788.2015.1046046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Shippee, N. D., Shah, N. D., May, C. R., Mair, F. S., &amp; Montori, V. M. (2012). Cumulative complexity: A functional, patient-centered model of patient complexity can improve research and practice. </a:t>
            </a:r>
            <a:r>
              <a:rPr i="1" lang="en" sz="1000"/>
              <a:t>Journal of Clinical Epidemiology, 65</a:t>
            </a:r>
            <a:r>
              <a:rPr lang="en" sz="1000"/>
              <a:t>, 1041-1051. DOI: 10.1016/jclinepi.2012.05.005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Shippee, T., Shippee, N., Fernstrom, K., Mobley, P., Frazer, M., Jou, J., &amp; Britt, H. (2017). Quality of life for late life patients: Mixed-methods evaluation of a whole-person approach for patients with chronic illnesses. </a:t>
            </a:r>
            <a:r>
              <a:rPr i="1" lang="en" sz="1000"/>
              <a:t>Journal of Applied Gerontology,</a:t>
            </a:r>
            <a:r>
              <a:rPr lang="en" sz="1000"/>
              <a:t> 1-22. DOI: 10.1177/0733464817732511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Tsakitzidis, G., Timmermans, O., Callewaert, N., Verhoeven, V., Lopez-Hartmann, M., Truijen, S., . . . van Royen, P. (2016). Outcome indicators on interprofessional collaboration interventions for elderly. </a:t>
            </a:r>
            <a:r>
              <a:rPr i="1" lang="en" sz="1000"/>
              <a:t>International Journal of Integrated Care, 16</a:t>
            </a:r>
            <a:r>
              <a:rPr lang="en" sz="1000"/>
              <a:t>(2), Article 5, n.p. DOI: 10.5334/ijic.2017</a:t>
            </a: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(continued)</a:t>
            </a:r>
            <a:endParaRPr/>
          </a:p>
        </p:txBody>
      </p:sp>
      <p:sp>
        <p:nvSpPr>
          <p:cNvPr id="191" name="Google Shape;191;p34"/>
          <p:cNvSpPr txBox="1"/>
          <p:nvPr>
            <p:ph idx="1" type="body"/>
          </p:nvPr>
        </p:nvSpPr>
        <p:spPr>
          <a:xfrm>
            <a:off x="4644675" y="176875"/>
            <a:ext cx="4166400" cy="48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Warshaw, G. A., &amp; Bragg, E. J. (2014). Preparing the health care workforce to care for adults with Alzheimer's disease and related dementias. </a:t>
            </a:r>
            <a:r>
              <a:rPr i="1" lang="en" sz="1000"/>
              <a:t>Health Affairs, 33</a:t>
            </a:r>
            <a:r>
              <a:rPr lang="en" sz="1000"/>
              <a:t>(4), n.p. Accessed from </a:t>
            </a:r>
            <a:r>
              <a:rPr lang="en" sz="1000" u="sng">
                <a:solidFill>
                  <a:schemeClr val="accent5"/>
                </a:solidFill>
                <a:hlinkClick r:id="rId3"/>
              </a:rPr>
              <a:t>https://www.healthaffairs.org/doi/full/10.1377/hlthaff.2013.1232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Wyatt, K. D., Stuart, L. M., Brito, J. P., Leon, B. C., Domecq, J. P., Prutsky, G. J., . . . Montori, V. M. (2014). Out of context: Clinical practice guidelines and patients with multiple chronic conditions: A systematic review. </a:t>
            </a:r>
            <a:r>
              <a:rPr i="1" lang="en" sz="1000"/>
              <a:t>Medical Care, 52</a:t>
            </a:r>
            <a:r>
              <a:rPr lang="en" sz="1000"/>
              <a:t>(3), S91-S100.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Zulman, D. M., Asch, S. M., Martins, S. B., Kerr, E. A., Hoffman, B. B., &amp; Goldstein, M. K. (2013). Quality of care for patients with multiple chronic conditions: The role of comorbidity interrelatedness. </a:t>
            </a:r>
            <a:r>
              <a:rPr i="1" lang="en" sz="1000"/>
              <a:t>Journal of General and Internal Medicine, 29</a:t>
            </a:r>
            <a:r>
              <a:rPr lang="en" sz="1000"/>
              <a:t>(3), 529-537. DOI: 10.1007/s11606-013-2616-9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Zulman, D. M., Martins, S. B., Liu, Y., Tu, S. W., Hoffman, B. B., Asch, S. M., &amp; Goldstein, M. K. (2015). Using a clinical knowledge base to assess comorbidity interrelatedness among patients with multiple chronic conditions. </a:t>
            </a:r>
            <a:r>
              <a:rPr i="1" lang="en" sz="1000"/>
              <a:t>AMIA Annual Symposium Proceedings Archive, 2015</a:t>
            </a:r>
            <a:r>
              <a:rPr lang="en" sz="1000"/>
              <a:t>, 1381-1389.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outline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Interprofessional teams defined and defended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General definitions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SNF-specific definitions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Roles of interprofessional team (IPT) members in a SNF setting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Benefits and challenges of IPTs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defines a complex patient?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Literature review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Suggestions from experience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How can IPTs address the complex patient?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Benefits to leverage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Obstacles to avoid or address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Case examples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3706500" cy="43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Interprofessional teams (IPTs): why use this approach?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(Mitchell et al., 2012; Neumann et al., 2010; Clerencia-Sierra et al., 2015)</a:t>
            </a:r>
            <a:endParaRPr sz="11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644675" y="144875"/>
            <a:ext cx="4166400" cy="47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Do you work on a team? If so . . .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Where does it function?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Who is on it?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What does it do well?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What are its goals?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Accelerate innovation (Rogers’ curve)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Varied scope and duration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No single definition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Evidence-based care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Typically led by experienced MD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Diverse members treat within ICF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Multifaceted patient presentations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Patterns of multimorbidity with geriatric syndromes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Beyond number of conditions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3706500" cy="44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the IPT: general concepts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(Mitchell et al., 2012; Camicia et al., 2013; Neumann et al., 2010)</a:t>
            </a:r>
            <a:endParaRPr sz="1100"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Coordination, collaboration, and commonality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Values: honesty, transparency, discipline, creativity, idea-sharing, humility, trust, curiosity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Principles: shared performance goals, clear roles, trust, communication, measurable processes and outcomes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At least 2 health care providers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Include the patient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Need common aims, language, knowledge, skills, trust, respect, openness, expertise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25" y="500925"/>
            <a:ext cx="3706500" cy="44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the IPT: SNF-specific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(Camicia et al., 2013; Shippee et al., 2017; Warshaw and Bragg, 2014)</a:t>
            </a:r>
            <a:endParaRPr sz="1100"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4644675" y="243225"/>
            <a:ext cx="4166400" cy="46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Care coordinator identity (RN or MD) depends on resources and patient needs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Diverse options: PA, marriage/family therapist, chaplain, hospice, county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Palliative care/hospice considerations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Direct care workers (DCWs) are CNAs or HHAs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Majority of care provision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ACA requires 75 hours training; IOM recommends 120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Wage gap issues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Lower Medicare (T18) reimbursement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Even lower Medicaid (T19) reimbursement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Time-consuming clinical decision making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25" y="500925"/>
            <a:ext cx="3706500" cy="43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IPT member roles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(Loeb et al., 2015; Camicia et al., 2013)</a:t>
            </a:r>
            <a:endParaRPr sz="1100"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4644675" y="288625"/>
            <a:ext cx="4166400" cy="46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Medical director is an MD, usually coordinates care in collaboration with nursing (RN or NP) and social worker (SW)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Rehabilitation: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Physical therapy (PT)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Occupational therapy (OT)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Speech therapy (ST)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Clinical care and specialists: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Physician assistant (PA)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Pharmacist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/>
              <a:t>Care transition person(s)</a:t>
            </a:r>
            <a:endParaRPr b="1"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Diagnosticians (phlebotomist, mobile X-ray tech)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Monthly podiatry, audiology, ophthalmology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Other: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Activities director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Admissions/marketing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25" y="407750"/>
            <a:ext cx="3706500" cy="447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IPTs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(Camicia et al., 2013; Hartrick Doane et al., 2012; Tsakitzidis et al., 2016)</a:t>
            </a:r>
            <a:endParaRPr sz="1100"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4644675" y="236075"/>
            <a:ext cx="4166400" cy="469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Care coordination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Required by ACOs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Reduces medical costs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Improves survival, emergency services usage, patient confidence in self-management, safe care transitions, satisfaction, and outcomes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Less service duplication (one measurement of care coordination)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End-of-life care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Resource efficiency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Innovation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Holistic care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Practical professional development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01425" y="443225"/>
            <a:ext cx="3706500" cy="43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of IPTs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(Mitchell et al., 2012; Huls et al., 2015; Hartrick Doane et al., 2012; Lencinoni, 2002)</a:t>
            </a:r>
            <a:endParaRPr sz="1100"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4644675" y="288625"/>
            <a:ext cx="4166400" cy="45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External to team: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Reimbursement structures!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Lack of role models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Facility resistance to change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Lower resources in SNFs versus hospitals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Lack of suitable care models (palliative care mostly)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Tension between autonomy and interprofessional practice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</a:t>
            </a:r>
            <a:r>
              <a:rPr lang="en" sz="1400"/>
              <a:t>nternal to team: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Communication - quality, amount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Five core dysfunctions:</a:t>
            </a:r>
            <a:endParaRPr sz="1400"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Inattention to results</a:t>
            </a:r>
            <a:endParaRPr sz="1400"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Avoidance of accountability</a:t>
            </a:r>
            <a:endParaRPr sz="1400"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Lack of commitment</a:t>
            </a:r>
            <a:endParaRPr sz="1400"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Fear of conflict</a:t>
            </a:r>
            <a:endParaRPr sz="1400"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Absence of mutual trust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